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6"/>
  </p:notesMasterIdLst>
  <p:sldIdLst>
    <p:sldId id="256" r:id="rId5"/>
    <p:sldId id="274" r:id="rId6"/>
    <p:sldId id="2537" r:id="rId7"/>
    <p:sldId id="2549" r:id="rId8"/>
    <p:sldId id="2534" r:id="rId9"/>
    <p:sldId id="2535" r:id="rId10"/>
    <p:sldId id="257" r:id="rId11"/>
    <p:sldId id="258" r:id="rId12"/>
    <p:sldId id="2538" r:id="rId13"/>
    <p:sldId id="260" r:id="rId14"/>
    <p:sldId id="261" r:id="rId15"/>
    <p:sldId id="262" r:id="rId16"/>
    <p:sldId id="2540" r:id="rId17"/>
    <p:sldId id="2541" r:id="rId18"/>
    <p:sldId id="2542" r:id="rId19"/>
    <p:sldId id="2543" r:id="rId20"/>
    <p:sldId id="2550" r:id="rId21"/>
    <p:sldId id="2545" r:id="rId22"/>
    <p:sldId id="2530" r:id="rId23"/>
    <p:sldId id="2546" r:id="rId24"/>
    <p:sldId id="2551" r:id="rId25"/>
  </p:sldIdLst>
  <p:sldSz cx="12192000" cy="6858000"/>
  <p:notesSz cx="7102475" cy="938847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</p:spPr>
        <p:txBody>
          <a:bodyPr lIns="94229" tIns="47114" rIns="94229" bIns="47114"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46997" y="4459526"/>
            <a:ext cx="5208482" cy="4224814"/>
          </a:xfrm>
          <a:prstGeom prst="rect">
            <a:avLst/>
          </a:prstGeom>
        </p:spPr>
        <p:txBody>
          <a:bodyPr lIns="94229" tIns="47114" rIns="94229" bIns="47114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40384" y="152158"/>
            <a:ext cx="10890592" cy="515938"/>
          </a:xfrm>
          <a:prstGeom prst="rect">
            <a:avLst/>
          </a:prstGeom>
        </p:spPr>
        <p:txBody>
          <a:bodyPr/>
          <a:lstStyle>
            <a:lvl1pPr>
              <a:defRPr sz="2400" b="1" cap="none" spc="0">
                <a:ln w="0"/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/>
            </a:lvl2pPr>
            <a:lvl5pPr>
              <a:defRPr/>
            </a:lvl5pPr>
          </a:lstStyle>
          <a:p>
            <a:pPr lvl="0"/>
            <a:r>
              <a:rPr lang="en-US"/>
              <a:t>EDIT MASTER SLIDE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640724" y="1082677"/>
            <a:ext cx="10889910" cy="5113338"/>
          </a:xfrm>
          <a:prstGeom prst="rect">
            <a:avLst/>
          </a:prstGeom>
        </p:spPr>
        <p:txBody>
          <a:bodyPr/>
          <a:lstStyle>
            <a:lvl1pPr marL="304701" indent="-304701">
              <a:buFont typeface="Courier New" panose="02070309020205020404" pitchFamily="49" charset="0"/>
              <a:buChar char="o"/>
              <a:defRPr sz="2000" b="1">
                <a:solidFill>
                  <a:srgbClr val="F07F0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1791" indent="-304701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18880" indent="-304701">
              <a:buFont typeface="Courier New" panose="02070309020205020404" pitchFamily="49" charset="0"/>
              <a:buChar char="o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9794" indent="-228526"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6883" indent="-228526">
              <a:buFont typeface="Courier New" panose="02070309020205020404" pitchFamily="49" charset="0"/>
              <a:buChar char="o"/>
              <a:defRPr sz="899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066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Helvetica"/>
              </a:defRPr>
            </a:lvl1pPr>
            <a:lvl2pPr marL="0" indent="457200"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Helvetica"/>
              </a:defRPr>
            </a:lvl2pPr>
            <a:lvl3pPr marL="0" indent="914400"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Helvetica"/>
              </a:defRPr>
            </a:lvl3pPr>
            <a:lvl4pPr marL="0" indent="1371600"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Helvetica"/>
              </a:defRPr>
            </a:lvl4pPr>
            <a:lvl5pPr marL="0" indent="1828800"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108050" y="6543010"/>
            <a:ext cx="245751" cy="22570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1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tephen-s.oconnor@thalesgroup.com" TargetMode="External"/><Relationship Id="rId2" Type="http://schemas.openxmlformats.org/officeDocument/2006/relationships/hyperlink" Target="mailto:susan.yorkovich@thalesgroup.com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sales@orocktech.com" TargetMode="External"/><Relationship Id="rId2" Type="http://schemas.openxmlformats.org/officeDocument/2006/relationships/hyperlink" Target="http://www.orocktech.com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" Target="slide20.xml"/><Relationship Id="rId7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5.png"/><Relationship Id="rId11" Type="http://schemas.openxmlformats.org/officeDocument/2006/relationships/hyperlink" Target="mailto:sales@orocktech.com" TargetMode="External"/><Relationship Id="rId5" Type="http://schemas.openxmlformats.org/officeDocument/2006/relationships/image" Target="../media/image34.png"/><Relationship Id="rId10" Type="http://schemas.openxmlformats.org/officeDocument/2006/relationships/hyperlink" Target="http://www.orocktech.com/" TargetMode="External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mailto:rborden@orocktech.com" TargetMode="External"/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robinson@orocktech.com" TargetMode="External"/><Relationship Id="rId5" Type="http://schemas.openxmlformats.org/officeDocument/2006/relationships/image" Target="../media/image4.jpg"/><Relationship Id="rId10" Type="http://schemas.openxmlformats.org/officeDocument/2006/relationships/image" Target="../media/image6.png"/><Relationship Id="rId4" Type="http://schemas.openxmlformats.org/officeDocument/2006/relationships/image" Target="../media/image3.jpeg"/><Relationship Id="rId9" Type="http://schemas.openxmlformats.org/officeDocument/2006/relationships/hyperlink" Target="mailto:kemanaster@outlook.co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1"/>
          <p:cNvSpPr txBox="1">
            <a:spLocks noGrp="1"/>
          </p:cNvSpPr>
          <p:nvPr>
            <p:ph type="ctrTitle"/>
          </p:nvPr>
        </p:nvSpPr>
        <p:spPr>
          <a:xfrm>
            <a:off x="1764131" y="1503218"/>
            <a:ext cx="9199434" cy="2329873"/>
          </a:xfrm>
          <a:prstGeom prst="rect">
            <a:avLst/>
          </a:prstGeom>
          <a:solidFill>
            <a:srgbClr val="E7E6E6"/>
          </a:solidFill>
        </p:spPr>
        <p:txBody>
          <a:bodyPr anchor="ctr"/>
          <a:lstStyle>
            <a:lvl1pPr>
              <a:lnSpc>
                <a:spcPct val="100000"/>
              </a:lnSpc>
              <a:spcBef>
                <a:spcPts val="4200"/>
              </a:spcBef>
              <a:defRPr sz="4900"/>
            </a:lvl1pPr>
          </a:lstStyle>
          <a:p>
            <a:r>
              <a:t>Cloud Security Alliance, MN Chapter</a:t>
            </a:r>
          </a:p>
        </p:txBody>
      </p:sp>
      <p:sp>
        <p:nvSpPr>
          <p:cNvPr id="95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1764131" y="3833090"/>
            <a:ext cx="9199434" cy="1521693"/>
          </a:xfrm>
          <a:prstGeom prst="rect">
            <a:avLst/>
          </a:prstGeom>
          <a:solidFill>
            <a:srgbClr val="E7E6E6"/>
          </a:solidFill>
        </p:spPr>
        <p:txBody>
          <a:bodyPr anchor="ctr"/>
          <a:lstStyle/>
          <a:p>
            <a:pPr defTabSz="402336">
              <a:spcBef>
                <a:spcPts val="400"/>
              </a:spcBef>
              <a:defRPr sz="1760"/>
            </a:pPr>
            <a:r>
              <a:t>How Do You Manage Compliance, Security &amp; Privacy if Your Sensitive Data is Hosted within a Cloud Infrastructure by a 3rd Party Vendor?</a:t>
            </a:r>
          </a:p>
          <a:p>
            <a:pPr defTabSz="402336">
              <a:spcBef>
                <a:spcPts val="400"/>
              </a:spcBef>
              <a:defRPr sz="1760"/>
            </a:pPr>
            <a:endParaRPr/>
          </a:p>
          <a:p>
            <a:pPr defTabSz="402336">
              <a:spcBef>
                <a:spcPts val="400"/>
              </a:spcBef>
              <a:defRPr sz="1760"/>
            </a:pPr>
            <a:r>
              <a:t>Sponsor Presentations</a:t>
            </a:r>
          </a:p>
          <a:p>
            <a:pPr defTabSz="402336">
              <a:spcBef>
                <a:spcPts val="400"/>
              </a:spcBef>
              <a:defRPr sz="1760"/>
            </a:pPr>
            <a:r>
              <a:t>January 24, 2020</a:t>
            </a:r>
          </a:p>
        </p:txBody>
      </p:sp>
      <p:grpSp>
        <p:nvGrpSpPr>
          <p:cNvPr id="99" name="Group 11"/>
          <p:cNvGrpSpPr/>
          <p:nvPr/>
        </p:nvGrpSpPr>
        <p:grpSpPr>
          <a:xfrm>
            <a:off x="-9237" y="1503217"/>
            <a:ext cx="1773368" cy="3851566"/>
            <a:chOff x="0" y="0"/>
            <a:chExt cx="1773366" cy="3851564"/>
          </a:xfrm>
        </p:grpSpPr>
        <p:sp>
          <p:nvSpPr>
            <p:cNvPr id="96" name="Rectangle 3"/>
            <p:cNvSpPr/>
            <p:nvPr/>
          </p:nvSpPr>
          <p:spPr>
            <a:xfrm>
              <a:off x="0" y="-1"/>
              <a:ext cx="1006763" cy="3851566"/>
            </a:xfrm>
            <a:prstGeom prst="rect">
              <a:avLst/>
            </a:prstGeom>
            <a:solidFill>
              <a:srgbClr val="0064A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7" name="Rectangle 4"/>
            <p:cNvSpPr/>
            <p:nvPr/>
          </p:nvSpPr>
          <p:spPr>
            <a:xfrm>
              <a:off x="1403919" y="-1"/>
              <a:ext cx="369448" cy="3851566"/>
            </a:xfrm>
            <a:prstGeom prst="rect">
              <a:avLst/>
            </a:prstGeom>
            <a:solidFill>
              <a:srgbClr val="3499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8" name="Rectangle 5"/>
            <p:cNvSpPr/>
            <p:nvPr/>
          </p:nvSpPr>
          <p:spPr>
            <a:xfrm>
              <a:off x="1006762" y="-1"/>
              <a:ext cx="221676" cy="3851566"/>
            </a:xfrm>
            <a:prstGeom prst="rect">
              <a:avLst/>
            </a:prstGeom>
            <a:solidFill>
              <a:srgbClr val="F68F1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100" name="Content Placeholder 16" descr="Content Placeholder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08" y="186694"/>
            <a:ext cx="3810536" cy="10034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Footer Placeholder 3"/>
          <p:cNvSpPr txBox="1"/>
          <p:nvPr/>
        </p:nvSpPr>
        <p:spPr>
          <a:xfrm>
            <a:off x="4084319" y="6543010"/>
            <a:ext cx="4023362" cy="225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100">
                <a:solidFill>
                  <a:srgbClr val="888888"/>
                </a:solidFill>
              </a:defRPr>
            </a:lvl1pPr>
          </a:lstStyle>
          <a:p>
            <a:r>
              <a:t>CONFIDENTIAL  |  ©2019 CSA MN Chapter</a:t>
            </a:r>
          </a:p>
        </p:txBody>
      </p:sp>
      <p:sp>
        <p:nvSpPr>
          <p:cNvPr id="113" name="Title 1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524426"/>
          </a:xfrm>
          <a:prstGeom prst="rect">
            <a:avLst/>
          </a:prstGeom>
        </p:spPr>
        <p:txBody>
          <a:bodyPr>
            <a:normAutofit/>
          </a:bodyPr>
          <a:lstStyle>
            <a:lvl1pPr defTabSz="795527">
              <a:defRPr sz="3393"/>
            </a:lvl1pPr>
          </a:lstStyle>
          <a:p>
            <a:r>
              <a:rPr lang="en-US" sz="2400" dirty="0" err="1"/>
              <a:t>CipherTrust</a:t>
            </a:r>
            <a:r>
              <a:rPr lang="en-US" sz="2400" dirty="0"/>
              <a:t> Cloud Key Manager</a:t>
            </a:r>
            <a:endParaRPr dirty="0"/>
          </a:p>
        </p:txBody>
      </p:sp>
      <p:sp>
        <p:nvSpPr>
          <p:cNvPr id="114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178855" y="6543010"/>
            <a:ext cx="174946" cy="22570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115" name="Rectangle 6"/>
          <p:cNvSpPr/>
          <p:nvPr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F68F1E"/>
          </a:solidFill>
          <a:ln w="12700">
            <a:solidFill>
              <a:srgbClr val="F68F1E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6" name="Straight Connector 18"/>
          <p:cNvSpPr/>
          <p:nvPr/>
        </p:nvSpPr>
        <p:spPr>
          <a:xfrm>
            <a:off x="889551" y="889552"/>
            <a:ext cx="5206450" cy="1"/>
          </a:xfrm>
          <a:prstGeom prst="line">
            <a:avLst/>
          </a:prstGeom>
          <a:ln w="19050">
            <a:solidFill>
              <a:schemeClr val="accent3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18" name="Content Placeholder 16" descr="Content Placeholder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5767" y="209698"/>
            <a:ext cx="2845152" cy="74922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" name="Group 6"/>
          <p:cNvGrpSpPr/>
          <p:nvPr/>
        </p:nvGrpSpPr>
        <p:grpSpPr>
          <a:xfrm>
            <a:off x="838200" y="1044980"/>
            <a:ext cx="6147351" cy="5407634"/>
            <a:chOff x="838200" y="1044980"/>
            <a:chExt cx="6147351" cy="5407634"/>
          </a:xfrm>
        </p:grpSpPr>
        <p:sp>
          <p:nvSpPr>
            <p:cNvPr id="6" name="Rounded Rectangle 5"/>
            <p:cNvSpPr/>
            <p:nvPr/>
          </p:nvSpPr>
          <p:spPr>
            <a:xfrm>
              <a:off x="838200" y="1044980"/>
              <a:ext cx="5464409" cy="5407634"/>
            </a:xfrm>
            <a:prstGeom prst="roundRect">
              <a:avLst>
                <a:gd name="adj" fmla="val 2595"/>
              </a:avLst>
            </a:pr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889551" y="1044980"/>
              <a:ext cx="6096000" cy="540763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174621" indent="-174621" defTabSz="609570">
                <a:spcAft>
                  <a:spcPts val="600"/>
                </a:spcAft>
                <a:buClr>
                  <a:srgbClr val="5DBFD4"/>
                </a:buClr>
                <a:tabLst>
                  <a:tab pos="1314386" algn="l"/>
                </a:tabLst>
                <a:defRPr/>
              </a:pPr>
              <a:r>
                <a:rPr lang="en-US" b="1" dirty="0" err="1">
                  <a:solidFill>
                    <a:srgbClr val="5DBFD4"/>
                  </a:solidFill>
                </a:rPr>
                <a:t>Multicloud</a:t>
              </a:r>
              <a:r>
                <a:rPr lang="en-US" b="1" dirty="0">
                  <a:solidFill>
                    <a:srgbClr val="5DBFD4"/>
                  </a:solidFill>
                </a:rPr>
                <a:t> key life cycle management</a:t>
              </a:r>
            </a:p>
            <a:p>
              <a:pPr marL="761976" lvl="1" indent="-285750" defTabSz="609570">
                <a:spcAft>
                  <a:spcPts val="6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dirty="0"/>
                <a:t>Keys you create</a:t>
              </a:r>
            </a:p>
            <a:p>
              <a:pPr marL="761976" lvl="1" indent="-285750" defTabSz="609570">
                <a:spcAft>
                  <a:spcPts val="6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dirty="0"/>
                <a:t>Cloud-native keys you inherit</a:t>
              </a:r>
            </a:p>
            <a:p>
              <a:pPr defTabSz="609570">
                <a:spcAft>
                  <a:spcPts val="600"/>
                </a:spcAft>
                <a:buClr>
                  <a:srgbClr val="5DBFD4"/>
                </a:buClr>
                <a:tabLst>
                  <a:tab pos="1314386" algn="l"/>
                </a:tabLst>
                <a:defRPr/>
              </a:pPr>
              <a:r>
                <a:rPr lang="en-US" b="1" dirty="0">
                  <a:solidFill>
                    <a:srgbClr val="5DBFD4"/>
                  </a:solidFill>
                </a:rPr>
                <a:t>FIPS 140-2 certified</a:t>
              </a:r>
            </a:p>
            <a:p>
              <a:pPr marL="761976" lvl="1" indent="-285750" defTabSz="609570">
                <a:spcAft>
                  <a:spcPts val="6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dirty="0"/>
                <a:t>Customer owns original key material for life</a:t>
              </a:r>
            </a:p>
            <a:p>
              <a:pPr marL="234939" indent="-228589" defTabSz="609570">
                <a:spcAft>
                  <a:spcPts val="600"/>
                </a:spcAft>
                <a:buClr>
                  <a:srgbClr val="5DBFD4"/>
                </a:buClr>
                <a:tabLst>
                  <a:tab pos="1314386" algn="l"/>
                </a:tabLst>
                <a:defRPr/>
              </a:pPr>
              <a:r>
                <a:rPr lang="en-US" b="1" dirty="0">
                  <a:solidFill>
                    <a:srgbClr val="5DBFD4"/>
                  </a:solidFill>
                </a:rPr>
                <a:t>Operations efficiency </a:t>
              </a:r>
            </a:p>
            <a:p>
              <a:pPr marL="761976" lvl="1" indent="-285750" defTabSz="609570">
                <a:spcAft>
                  <a:spcPts val="6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dirty="0"/>
                <a:t>Key visibility and usage</a:t>
              </a:r>
            </a:p>
            <a:p>
              <a:pPr marL="761976" lvl="1" indent="-285750" defTabSz="609570">
                <a:spcAft>
                  <a:spcPts val="6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dirty="0"/>
                <a:t>Automation of key rotation</a:t>
              </a:r>
            </a:p>
            <a:p>
              <a:pPr defTabSz="609570">
                <a:lnSpc>
                  <a:spcPct val="110000"/>
                </a:lnSpc>
                <a:spcAft>
                  <a:spcPts val="600"/>
                </a:spcAft>
                <a:buClr>
                  <a:srgbClr val="5DBFD4"/>
                </a:buClr>
                <a:tabLst>
                  <a:tab pos="1312830" algn="l"/>
                </a:tabLst>
                <a:defRPr/>
              </a:pPr>
              <a:r>
                <a:rPr lang="en-US" b="1" dirty="0">
                  <a:solidFill>
                    <a:srgbClr val="5DBFD4"/>
                  </a:solidFill>
                </a:rPr>
                <a:t>Disaster recovery</a:t>
              </a:r>
            </a:p>
            <a:p>
              <a:pPr marL="761976" lvl="1" indent="-285750" defTabSz="609570">
                <a:spcAft>
                  <a:spcPts val="6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dirty="0"/>
                <a:t>Key escrow</a:t>
              </a:r>
            </a:p>
            <a:p>
              <a:pPr defTabSz="609570">
                <a:lnSpc>
                  <a:spcPct val="110000"/>
                </a:lnSpc>
                <a:spcAft>
                  <a:spcPts val="600"/>
                </a:spcAft>
                <a:buClr>
                  <a:srgbClr val="5DBFD4"/>
                </a:buClr>
                <a:tabLst>
                  <a:tab pos="1314386" algn="l"/>
                </a:tabLst>
                <a:defRPr/>
              </a:pPr>
              <a:r>
                <a:rPr lang="en-US" b="1" dirty="0">
                  <a:solidFill>
                    <a:srgbClr val="5DBFD4"/>
                  </a:solidFill>
                </a:rPr>
                <a:t>Deployment</a:t>
              </a:r>
            </a:p>
            <a:p>
              <a:pPr marL="761976" lvl="1" indent="-285750" defTabSz="609570">
                <a:spcAft>
                  <a:spcPts val="6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dirty="0"/>
                <a:t>Customer Managed, private deployment</a:t>
              </a:r>
            </a:p>
            <a:p>
              <a:pPr defTabSz="609570">
                <a:lnSpc>
                  <a:spcPct val="110000"/>
                </a:lnSpc>
                <a:spcAft>
                  <a:spcPts val="600"/>
                </a:spcAft>
                <a:buClr>
                  <a:srgbClr val="5DBFD4"/>
                </a:buClr>
                <a:tabLst>
                  <a:tab pos="1314386" algn="l"/>
                </a:tabLst>
                <a:defRPr/>
              </a:pPr>
              <a:r>
                <a:rPr lang="en-US" b="1" dirty="0">
                  <a:solidFill>
                    <a:srgbClr val="5DBFD4"/>
                  </a:solidFill>
                </a:rPr>
                <a:t>Think of it as…</a:t>
              </a:r>
            </a:p>
            <a:p>
              <a:pPr marL="761976" lvl="1" indent="-285750" defTabSz="609570">
                <a:spcAft>
                  <a:spcPts val="6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dirty="0"/>
                <a:t>A management plane for cloud encryption keys</a:t>
              </a:r>
            </a:p>
            <a:p>
              <a:pPr marL="761976" lvl="1" indent="-285750" defTabSz="609570">
                <a:spcAft>
                  <a:spcPts val="6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dirty="0"/>
                <a:t>A cloud key broker</a:t>
              </a:r>
            </a:p>
          </p:txBody>
        </p:sp>
      </p:grpSp>
      <p:pic>
        <p:nvPicPr>
          <p:cNvPr id="2052" name="Picture 4" descr="Image result for ibm cloud logo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16402" y="4147205"/>
            <a:ext cx="1905692" cy="136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887360" y="1442827"/>
            <a:ext cx="3989550" cy="4426808"/>
            <a:chOff x="6887360" y="1442827"/>
            <a:chExt cx="3989550" cy="4426808"/>
          </a:xfrm>
        </p:grpSpPr>
        <p:pic>
          <p:nvPicPr>
            <p:cNvPr id="15" name="Content Placeholder 5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19325" y="1442827"/>
              <a:ext cx="1557585" cy="116219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50759" y="1608103"/>
              <a:ext cx="1913844" cy="99692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screen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49696" y="3011943"/>
              <a:ext cx="1427602" cy="999320"/>
            </a:xfrm>
            <a:prstGeom prst="rect">
              <a:avLst/>
            </a:prstGeom>
          </p:spPr>
        </p:pic>
        <p:pic>
          <p:nvPicPr>
            <p:cNvPr id="2054" name="Picture 6" descr="Image result for google cloud logo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7360" y="3785439"/>
              <a:ext cx="2080002" cy="2084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4532206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Footer Placeholder 3"/>
          <p:cNvSpPr txBox="1"/>
          <p:nvPr/>
        </p:nvSpPr>
        <p:spPr>
          <a:xfrm>
            <a:off x="4084319" y="6543010"/>
            <a:ext cx="4023362" cy="225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100">
                <a:solidFill>
                  <a:srgbClr val="888888"/>
                </a:solidFill>
              </a:defRPr>
            </a:lvl1pPr>
          </a:lstStyle>
          <a:p>
            <a:r>
              <a:t>CONFIDENTIAL  |  ©2019 CSA MN Chapter</a:t>
            </a:r>
          </a:p>
        </p:txBody>
      </p:sp>
      <p:sp>
        <p:nvSpPr>
          <p:cNvPr id="113" name="Title 1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524426"/>
          </a:xfrm>
          <a:prstGeom prst="rect">
            <a:avLst/>
          </a:prstGeom>
        </p:spPr>
        <p:txBody>
          <a:bodyPr>
            <a:normAutofit/>
          </a:bodyPr>
          <a:lstStyle>
            <a:lvl1pPr defTabSz="795527">
              <a:defRPr sz="3393"/>
            </a:lvl1pPr>
          </a:lstStyle>
          <a:p>
            <a:r>
              <a:rPr lang="en-US" sz="2400" dirty="0"/>
              <a:t>Data Discovery and Classification</a:t>
            </a:r>
            <a:endParaRPr dirty="0"/>
          </a:p>
        </p:txBody>
      </p:sp>
      <p:sp>
        <p:nvSpPr>
          <p:cNvPr id="114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178855" y="6543010"/>
            <a:ext cx="174946" cy="22570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115" name="Rectangle 6"/>
          <p:cNvSpPr/>
          <p:nvPr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F68F1E"/>
          </a:solidFill>
          <a:ln w="12700">
            <a:solidFill>
              <a:srgbClr val="F68F1E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6" name="Straight Connector 18"/>
          <p:cNvSpPr/>
          <p:nvPr/>
        </p:nvSpPr>
        <p:spPr>
          <a:xfrm>
            <a:off x="889551" y="889552"/>
            <a:ext cx="5206450" cy="1"/>
          </a:xfrm>
          <a:prstGeom prst="line">
            <a:avLst/>
          </a:prstGeom>
          <a:ln w="19050">
            <a:solidFill>
              <a:schemeClr val="accent3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18" name="Content Placeholder 16" descr="Content Placeholder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5767" y="209698"/>
            <a:ext cx="2845152" cy="74922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" name="Group 5"/>
          <p:cNvGrpSpPr/>
          <p:nvPr/>
        </p:nvGrpSpPr>
        <p:grpSpPr>
          <a:xfrm>
            <a:off x="276161" y="1043275"/>
            <a:ext cx="11594758" cy="5431168"/>
            <a:chOff x="276161" y="1043275"/>
            <a:chExt cx="11594758" cy="5431168"/>
          </a:xfrm>
        </p:grpSpPr>
        <p:sp>
          <p:nvSpPr>
            <p:cNvPr id="4" name="Rounded Rectangle 3"/>
            <p:cNvSpPr/>
            <p:nvPr/>
          </p:nvSpPr>
          <p:spPr>
            <a:xfrm>
              <a:off x="276161" y="1043275"/>
              <a:ext cx="11513560" cy="5431168"/>
            </a:xfrm>
            <a:prstGeom prst="roundRect">
              <a:avLst>
                <a:gd name="adj" fmla="val 5255"/>
              </a:avLst>
            </a:pr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470089" y="1373584"/>
              <a:ext cx="11400830" cy="4824133"/>
              <a:chOff x="375546" y="1293110"/>
              <a:chExt cx="11400830" cy="4824133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2536371" y="5140028"/>
                <a:ext cx="2735117" cy="662736"/>
                <a:chOff x="2531097" y="5662914"/>
                <a:chExt cx="2735117" cy="662736"/>
              </a:xfrm>
            </p:grpSpPr>
            <p:sp>
              <p:nvSpPr>
                <p:cNvPr id="17" name="Round Diagonal Corner Rectangle 16"/>
                <p:cNvSpPr/>
                <p:nvPr/>
              </p:nvSpPr>
              <p:spPr>
                <a:xfrm>
                  <a:off x="2531097" y="5662914"/>
                  <a:ext cx="2735117" cy="662736"/>
                </a:xfrm>
                <a:prstGeom prst="round2Diag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8" name="Group 17"/>
                <p:cNvGrpSpPr/>
                <p:nvPr/>
              </p:nvGrpSpPr>
              <p:grpSpPr>
                <a:xfrm>
                  <a:off x="2878568" y="5726393"/>
                  <a:ext cx="990871" cy="261610"/>
                  <a:chOff x="6134830" y="2652967"/>
                  <a:chExt cx="1388260" cy="366529"/>
                </a:xfrm>
              </p:grpSpPr>
              <p:sp>
                <p:nvSpPr>
                  <p:cNvPr id="21" name="Rectangle 20"/>
                  <p:cNvSpPr/>
                  <p:nvPr/>
                </p:nvSpPr>
                <p:spPr>
                  <a:xfrm>
                    <a:off x="6207098" y="2719485"/>
                    <a:ext cx="1246739" cy="24269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2400"/>
                  </a:p>
                </p:txBody>
              </p: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6138568" y="2652967"/>
                    <a:ext cx="674216" cy="36652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dirty="0">
                        <a:solidFill>
                          <a:schemeClr val="bg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rPr>
                      <a:t>HSM</a:t>
                    </a:r>
                  </a:p>
                </p:txBody>
              </p:sp>
              <p:sp>
                <p:nvSpPr>
                  <p:cNvPr id="23" name="Freeform 48"/>
                  <p:cNvSpPr>
                    <a:spLocks/>
                  </p:cNvSpPr>
                  <p:nvPr/>
                </p:nvSpPr>
                <p:spPr bwMode="auto">
                  <a:xfrm>
                    <a:off x="7471135" y="2746303"/>
                    <a:ext cx="51955" cy="189057"/>
                  </a:xfrm>
                  <a:custGeom>
                    <a:avLst/>
                    <a:gdLst>
                      <a:gd name="T0" fmla="*/ 0 w 36"/>
                      <a:gd name="T1" fmla="*/ 0 h 131"/>
                      <a:gd name="T2" fmla="*/ 0 w 36"/>
                      <a:gd name="T3" fmla="*/ 24 h 131"/>
                      <a:gd name="T4" fmla="*/ 15 w 36"/>
                      <a:gd name="T5" fmla="*/ 24 h 131"/>
                      <a:gd name="T6" fmla="*/ 15 w 36"/>
                      <a:gd name="T7" fmla="*/ 107 h 131"/>
                      <a:gd name="T8" fmla="*/ 0 w 36"/>
                      <a:gd name="T9" fmla="*/ 107 h 131"/>
                      <a:gd name="T10" fmla="*/ 0 w 36"/>
                      <a:gd name="T11" fmla="*/ 131 h 131"/>
                      <a:gd name="T12" fmla="*/ 36 w 36"/>
                      <a:gd name="T13" fmla="*/ 131 h 131"/>
                      <a:gd name="T14" fmla="*/ 36 w 36"/>
                      <a:gd name="T15" fmla="*/ 0 h 131"/>
                      <a:gd name="T16" fmla="*/ 0 w 36"/>
                      <a:gd name="T17" fmla="*/ 0 h 1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6" h="131">
                        <a:moveTo>
                          <a:pt x="0" y="0"/>
                        </a:moveTo>
                        <a:lnTo>
                          <a:pt x="0" y="24"/>
                        </a:lnTo>
                        <a:lnTo>
                          <a:pt x="15" y="24"/>
                        </a:lnTo>
                        <a:lnTo>
                          <a:pt x="15" y="107"/>
                        </a:lnTo>
                        <a:lnTo>
                          <a:pt x="0" y="107"/>
                        </a:lnTo>
                        <a:lnTo>
                          <a:pt x="0" y="131"/>
                        </a:lnTo>
                        <a:lnTo>
                          <a:pt x="36" y="131"/>
                        </a:lnTo>
                        <a:lnTo>
                          <a:pt x="3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>
                    <a:noFill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2400">
                      <a:latin typeface="Century Gothic" charset="0"/>
                      <a:ea typeface="Century Gothic" charset="0"/>
                      <a:cs typeface="Century Gothic" charset="0"/>
                    </a:endParaRPr>
                  </a:p>
                </p:txBody>
              </p:sp>
              <p:sp>
                <p:nvSpPr>
                  <p:cNvPr id="24" name="Freeform 48"/>
                  <p:cNvSpPr>
                    <a:spLocks/>
                  </p:cNvSpPr>
                  <p:nvPr/>
                </p:nvSpPr>
                <p:spPr bwMode="auto">
                  <a:xfrm rot="10800000">
                    <a:off x="6134830" y="2746303"/>
                    <a:ext cx="51955" cy="189057"/>
                  </a:xfrm>
                  <a:custGeom>
                    <a:avLst/>
                    <a:gdLst>
                      <a:gd name="T0" fmla="*/ 0 w 36"/>
                      <a:gd name="T1" fmla="*/ 0 h 131"/>
                      <a:gd name="T2" fmla="*/ 0 w 36"/>
                      <a:gd name="T3" fmla="*/ 24 h 131"/>
                      <a:gd name="T4" fmla="*/ 15 w 36"/>
                      <a:gd name="T5" fmla="*/ 24 h 131"/>
                      <a:gd name="T6" fmla="*/ 15 w 36"/>
                      <a:gd name="T7" fmla="*/ 107 h 131"/>
                      <a:gd name="T8" fmla="*/ 0 w 36"/>
                      <a:gd name="T9" fmla="*/ 107 h 131"/>
                      <a:gd name="T10" fmla="*/ 0 w 36"/>
                      <a:gd name="T11" fmla="*/ 131 h 131"/>
                      <a:gd name="T12" fmla="*/ 36 w 36"/>
                      <a:gd name="T13" fmla="*/ 131 h 131"/>
                      <a:gd name="T14" fmla="*/ 36 w 36"/>
                      <a:gd name="T15" fmla="*/ 0 h 131"/>
                      <a:gd name="T16" fmla="*/ 0 w 36"/>
                      <a:gd name="T17" fmla="*/ 0 h 1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6" h="131">
                        <a:moveTo>
                          <a:pt x="0" y="0"/>
                        </a:moveTo>
                        <a:lnTo>
                          <a:pt x="0" y="24"/>
                        </a:lnTo>
                        <a:lnTo>
                          <a:pt x="15" y="24"/>
                        </a:lnTo>
                        <a:lnTo>
                          <a:pt x="15" y="107"/>
                        </a:lnTo>
                        <a:lnTo>
                          <a:pt x="0" y="107"/>
                        </a:lnTo>
                        <a:lnTo>
                          <a:pt x="0" y="131"/>
                        </a:lnTo>
                        <a:lnTo>
                          <a:pt x="36" y="131"/>
                        </a:lnTo>
                        <a:lnTo>
                          <a:pt x="3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>
                    <a:noFill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2400">
                      <a:latin typeface="Century Gothic" charset="0"/>
                      <a:ea typeface="Century Gothic" charset="0"/>
                      <a:cs typeface="Century Gothic" charset="0"/>
                    </a:endParaRPr>
                  </a:p>
                </p:txBody>
              </p:sp>
              <p:sp>
                <p:nvSpPr>
                  <p:cNvPr id="25" name="Rectangle 24"/>
                  <p:cNvSpPr/>
                  <p:nvPr/>
                </p:nvSpPr>
                <p:spPr>
                  <a:xfrm flipV="1">
                    <a:off x="6734968" y="2815194"/>
                    <a:ext cx="657461" cy="5421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2400"/>
                  </a:p>
                </p:txBody>
              </p:sp>
            </p:grpSp>
            <p:pic>
              <p:nvPicPr>
                <p:cNvPr id="19" name="Picture 6" descr="https://safenet.gemalto.com/uploadedImages/Forms/DPoD/DPOD_Icon_v3_01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59326" y="5686320"/>
                  <a:ext cx="333263" cy="34175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" name="TextBox 19"/>
                <p:cNvSpPr txBox="1"/>
                <p:nvPr/>
              </p:nvSpPr>
              <p:spPr>
                <a:xfrm>
                  <a:off x="2765693" y="6015403"/>
                  <a:ext cx="231945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On-premises HSM or </a:t>
                  </a:r>
                  <a:r>
                    <a:rPr lang="en-US" sz="1200" dirty="0" err="1"/>
                    <a:t>HSMoD</a:t>
                  </a:r>
                  <a:endParaRPr lang="en-US" sz="1200" dirty="0"/>
                </a:p>
              </p:txBody>
            </p:sp>
          </p:grpSp>
          <p:sp>
            <p:nvSpPr>
              <p:cNvPr id="26" name="Round Diagonal Corner Rectangle 25"/>
              <p:cNvSpPr/>
              <p:nvPr/>
            </p:nvSpPr>
            <p:spPr>
              <a:xfrm>
                <a:off x="375546" y="2407670"/>
                <a:ext cx="1314450" cy="662736"/>
              </a:xfrm>
              <a:prstGeom prst="round2Diag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STA</a:t>
                </a:r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9360708" y="1293110"/>
                <a:ext cx="2157925" cy="627972"/>
                <a:chOff x="9360708" y="1293110"/>
                <a:chExt cx="2157925" cy="627972"/>
              </a:xfrm>
            </p:grpSpPr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9360709" y="1293110"/>
                  <a:ext cx="664980" cy="346979"/>
                </a:xfrm>
                <a:custGeom>
                  <a:avLst/>
                  <a:gdLst>
                    <a:gd name="T0" fmla="*/ 329 w 366"/>
                    <a:gd name="T1" fmla="*/ 89 h 190"/>
                    <a:gd name="T2" fmla="*/ 366 w 366"/>
                    <a:gd name="T3" fmla="*/ 138 h 190"/>
                    <a:gd name="T4" fmla="*/ 319 w 366"/>
                    <a:gd name="T5" fmla="*/ 190 h 190"/>
                    <a:gd name="T6" fmla="*/ 319 w 366"/>
                    <a:gd name="T7" fmla="*/ 190 h 190"/>
                    <a:gd name="T8" fmla="*/ 315 w 366"/>
                    <a:gd name="T9" fmla="*/ 190 h 190"/>
                    <a:gd name="T10" fmla="*/ 152 w 366"/>
                    <a:gd name="T11" fmla="*/ 190 h 190"/>
                    <a:gd name="T12" fmla="*/ 61 w 366"/>
                    <a:gd name="T13" fmla="*/ 190 h 190"/>
                    <a:gd name="T14" fmla="*/ 23 w 366"/>
                    <a:gd name="T15" fmla="*/ 173 h 190"/>
                    <a:gd name="T16" fmla="*/ 1 w 366"/>
                    <a:gd name="T17" fmla="*/ 117 h 190"/>
                    <a:gd name="T18" fmla="*/ 74 w 366"/>
                    <a:gd name="T19" fmla="*/ 44 h 190"/>
                    <a:gd name="T20" fmla="*/ 91 w 366"/>
                    <a:gd name="T21" fmla="*/ 46 h 190"/>
                    <a:gd name="T22" fmla="*/ 166 w 366"/>
                    <a:gd name="T23" fmla="*/ 0 h 190"/>
                    <a:gd name="T24" fmla="*/ 243 w 366"/>
                    <a:gd name="T25" fmla="*/ 50 h 190"/>
                    <a:gd name="T26" fmla="*/ 267 w 366"/>
                    <a:gd name="T27" fmla="*/ 45 h 190"/>
                    <a:gd name="T28" fmla="*/ 329 w 366"/>
                    <a:gd name="T29" fmla="*/ 89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66" h="190">
                      <a:moveTo>
                        <a:pt x="329" y="89"/>
                      </a:moveTo>
                      <a:cubicBezTo>
                        <a:pt x="350" y="95"/>
                        <a:pt x="366" y="115"/>
                        <a:pt x="366" y="138"/>
                      </a:cubicBezTo>
                      <a:cubicBezTo>
                        <a:pt x="366" y="165"/>
                        <a:pt x="346" y="187"/>
                        <a:pt x="319" y="190"/>
                      </a:cubicBezTo>
                      <a:cubicBezTo>
                        <a:pt x="319" y="190"/>
                        <a:pt x="319" y="190"/>
                        <a:pt x="319" y="190"/>
                      </a:cubicBezTo>
                      <a:cubicBezTo>
                        <a:pt x="315" y="190"/>
                        <a:pt x="315" y="190"/>
                        <a:pt x="315" y="190"/>
                      </a:cubicBezTo>
                      <a:cubicBezTo>
                        <a:pt x="152" y="190"/>
                        <a:pt x="152" y="190"/>
                        <a:pt x="152" y="190"/>
                      </a:cubicBezTo>
                      <a:cubicBezTo>
                        <a:pt x="61" y="190"/>
                        <a:pt x="61" y="190"/>
                        <a:pt x="61" y="190"/>
                      </a:cubicBezTo>
                      <a:cubicBezTo>
                        <a:pt x="46" y="190"/>
                        <a:pt x="32" y="184"/>
                        <a:pt x="23" y="173"/>
                      </a:cubicBezTo>
                      <a:cubicBezTo>
                        <a:pt x="9" y="157"/>
                        <a:pt x="0" y="134"/>
                        <a:pt x="1" y="117"/>
                      </a:cubicBezTo>
                      <a:cubicBezTo>
                        <a:pt x="4" y="76"/>
                        <a:pt x="34" y="44"/>
                        <a:pt x="74" y="44"/>
                      </a:cubicBezTo>
                      <a:cubicBezTo>
                        <a:pt x="80" y="44"/>
                        <a:pt x="86" y="44"/>
                        <a:pt x="91" y="46"/>
                      </a:cubicBezTo>
                      <a:cubicBezTo>
                        <a:pt x="105" y="18"/>
                        <a:pt x="133" y="0"/>
                        <a:pt x="166" y="0"/>
                      </a:cubicBezTo>
                      <a:cubicBezTo>
                        <a:pt x="200" y="0"/>
                        <a:pt x="230" y="20"/>
                        <a:pt x="243" y="50"/>
                      </a:cubicBezTo>
                      <a:cubicBezTo>
                        <a:pt x="250" y="47"/>
                        <a:pt x="258" y="45"/>
                        <a:pt x="267" y="45"/>
                      </a:cubicBezTo>
                      <a:cubicBezTo>
                        <a:pt x="295" y="45"/>
                        <a:pt x="320" y="63"/>
                        <a:pt x="329" y="89"/>
                      </a:cubicBezTo>
                    </a:path>
                  </a:pathLst>
                </a:custGeom>
                <a:solidFill>
                  <a:srgbClr val="242A75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Century Gothic" charset="0"/>
                    <a:ea typeface="Century Gothic" charset="0"/>
                    <a:cs typeface="Century Gothic" charset="0"/>
                  </a:endParaRP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9360708" y="1644083"/>
                  <a:ext cx="215792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Cloud application</a:t>
                  </a:r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7051435" y="2410610"/>
                <a:ext cx="1307379" cy="846196"/>
                <a:chOff x="6609691" y="2422695"/>
                <a:chExt cx="1307379" cy="846196"/>
              </a:xfrm>
            </p:grpSpPr>
            <p:sp>
              <p:nvSpPr>
                <p:cNvPr id="31" name="TextBox 30"/>
                <p:cNvSpPr txBox="1"/>
                <p:nvPr/>
              </p:nvSpPr>
              <p:spPr>
                <a:xfrm>
                  <a:off x="6609691" y="2991892"/>
                  <a:ext cx="130737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Agentless scan</a:t>
                  </a:r>
                </a:p>
              </p:txBody>
            </p:sp>
            <p:grpSp>
              <p:nvGrpSpPr>
                <p:cNvPr id="32" name="Group 31"/>
                <p:cNvGrpSpPr/>
                <p:nvPr/>
              </p:nvGrpSpPr>
              <p:grpSpPr>
                <a:xfrm>
                  <a:off x="6705021" y="2422695"/>
                  <a:ext cx="1008552" cy="576968"/>
                  <a:chOff x="6416535" y="2264027"/>
                  <a:chExt cx="1083734" cy="619978"/>
                </a:xfrm>
              </p:grpSpPr>
              <p:sp>
                <p:nvSpPr>
                  <p:cNvPr id="33" name="Round Diagonal Corner Rectangle 32"/>
                  <p:cNvSpPr/>
                  <p:nvPr/>
                </p:nvSpPr>
                <p:spPr>
                  <a:xfrm>
                    <a:off x="6416535" y="2264027"/>
                    <a:ext cx="1083734" cy="619978"/>
                  </a:xfrm>
                  <a:prstGeom prst="round2Diag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4" name="Group 33"/>
                  <p:cNvGrpSpPr/>
                  <p:nvPr/>
                </p:nvGrpSpPr>
                <p:grpSpPr>
                  <a:xfrm>
                    <a:off x="6747121" y="2411208"/>
                    <a:ext cx="422562" cy="325616"/>
                    <a:chOff x="5302642" y="2151313"/>
                    <a:chExt cx="3054560" cy="2353770"/>
                  </a:xfrm>
                </p:grpSpPr>
                <p:sp>
                  <p:nvSpPr>
                    <p:cNvPr id="35" name="Pentagon 34"/>
                    <p:cNvSpPr/>
                    <p:nvPr/>
                  </p:nvSpPr>
                  <p:spPr>
                    <a:xfrm rot="2396571">
                      <a:off x="6893054" y="4230671"/>
                      <a:ext cx="1464148" cy="274412"/>
                    </a:xfrm>
                    <a:prstGeom prst="homePlate">
                      <a:avLst/>
                    </a:prstGeom>
                    <a:gradFill>
                      <a:gsLst>
                        <a:gs pos="31000">
                          <a:schemeClr val="tx1"/>
                        </a:gs>
                        <a:gs pos="100000">
                          <a:schemeClr val="accent1">
                            <a:tint val="50000"/>
                            <a:shade val="100000"/>
                            <a:satMod val="350000"/>
                          </a:schemeClr>
                        </a:gs>
                      </a:gsLst>
                      <a:lin ang="16200000" scaled="0"/>
                    </a:gra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36" name="Group 35"/>
                    <p:cNvGrpSpPr/>
                    <p:nvPr/>
                  </p:nvGrpSpPr>
                  <p:grpSpPr>
                    <a:xfrm>
                      <a:off x="5302642" y="2151313"/>
                      <a:ext cx="2102414" cy="2102414"/>
                      <a:chOff x="4354869" y="1443252"/>
                      <a:chExt cx="2743200" cy="2743200"/>
                    </a:xfrm>
                  </p:grpSpPr>
                  <p:pic>
                    <p:nvPicPr>
                      <p:cNvPr id="37" name="Picture 36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24B14144-76FE-494E-A59B-14D1186726C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354869" y="1443252"/>
                        <a:ext cx="2743200" cy="2743200"/>
                      </a:xfrm>
                      <a:prstGeom prst="rect">
                        <a:avLst/>
                      </a:prstGeom>
                    </p:spPr>
                  </p:pic>
                  <p:grpSp>
                    <p:nvGrpSpPr>
                      <p:cNvPr id="38" name="Group 37"/>
                      <p:cNvGrpSpPr/>
                      <p:nvPr/>
                    </p:nvGrpSpPr>
                    <p:grpSpPr>
                      <a:xfrm>
                        <a:off x="5375874" y="2241312"/>
                        <a:ext cx="905836" cy="1124724"/>
                        <a:chOff x="1095375" y="968267"/>
                        <a:chExt cx="916717" cy="1138345"/>
                      </a:xfrm>
                      <a:solidFill>
                        <a:srgbClr val="242A75"/>
                      </a:solidFill>
                    </p:grpSpPr>
                    <p:sp>
                      <p:nvSpPr>
                        <p:cNvPr id="39" name="Freeform 5"/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1108804" y="1242930"/>
                          <a:ext cx="608013" cy="863682"/>
                        </a:xfrm>
                        <a:custGeom>
                          <a:avLst/>
                          <a:gdLst>
                            <a:gd name="T0" fmla="*/ 261 w 383"/>
                            <a:gd name="T1" fmla="*/ 0 h 544"/>
                            <a:gd name="T2" fmla="*/ 0 w 383"/>
                            <a:gd name="T3" fmla="*/ 0 h 544"/>
                            <a:gd name="T4" fmla="*/ 0 w 383"/>
                            <a:gd name="T5" fmla="*/ 544 h 544"/>
                            <a:gd name="T6" fmla="*/ 383 w 383"/>
                            <a:gd name="T7" fmla="*/ 544 h 544"/>
                            <a:gd name="T8" fmla="*/ 383 w 383"/>
                            <a:gd name="T9" fmla="*/ 119 h 544"/>
                            <a:gd name="T10" fmla="*/ 261 w 383"/>
                            <a:gd name="T11" fmla="*/ 0 h 544"/>
                            <a:gd name="T12" fmla="*/ 314 w 383"/>
                            <a:gd name="T13" fmla="*/ 452 h 544"/>
                            <a:gd name="T14" fmla="*/ 70 w 383"/>
                            <a:gd name="T15" fmla="*/ 452 h 544"/>
                            <a:gd name="T16" fmla="*/ 70 w 383"/>
                            <a:gd name="T17" fmla="*/ 417 h 544"/>
                            <a:gd name="T18" fmla="*/ 314 w 383"/>
                            <a:gd name="T19" fmla="*/ 417 h 544"/>
                            <a:gd name="T20" fmla="*/ 314 w 383"/>
                            <a:gd name="T21" fmla="*/ 452 h 544"/>
                            <a:gd name="T22" fmla="*/ 314 w 383"/>
                            <a:gd name="T23" fmla="*/ 382 h 544"/>
                            <a:gd name="T24" fmla="*/ 70 w 383"/>
                            <a:gd name="T25" fmla="*/ 382 h 544"/>
                            <a:gd name="T26" fmla="*/ 70 w 383"/>
                            <a:gd name="T27" fmla="*/ 347 h 544"/>
                            <a:gd name="T28" fmla="*/ 314 w 383"/>
                            <a:gd name="T29" fmla="*/ 347 h 544"/>
                            <a:gd name="T30" fmla="*/ 314 w 383"/>
                            <a:gd name="T31" fmla="*/ 382 h 544"/>
                            <a:gd name="T32" fmla="*/ 314 w 383"/>
                            <a:gd name="T33" fmla="*/ 313 h 544"/>
                            <a:gd name="T34" fmla="*/ 314 w 383"/>
                            <a:gd name="T35" fmla="*/ 313 h 544"/>
                            <a:gd name="T36" fmla="*/ 70 w 383"/>
                            <a:gd name="T37" fmla="*/ 313 h 544"/>
                            <a:gd name="T38" fmla="*/ 70 w 383"/>
                            <a:gd name="T39" fmla="*/ 313 h 544"/>
                            <a:gd name="T40" fmla="*/ 70 w 383"/>
                            <a:gd name="T41" fmla="*/ 278 h 544"/>
                            <a:gd name="T42" fmla="*/ 314 w 383"/>
                            <a:gd name="T43" fmla="*/ 278 h 544"/>
                            <a:gd name="T44" fmla="*/ 314 w 383"/>
                            <a:gd name="T45" fmla="*/ 313 h 544"/>
                            <a:gd name="T46" fmla="*/ 314 w 383"/>
                            <a:gd name="T47" fmla="*/ 243 h 544"/>
                            <a:gd name="T48" fmla="*/ 314 w 383"/>
                            <a:gd name="T49" fmla="*/ 243 h 544"/>
                            <a:gd name="T50" fmla="*/ 70 w 383"/>
                            <a:gd name="T51" fmla="*/ 243 h 544"/>
                            <a:gd name="T52" fmla="*/ 70 w 383"/>
                            <a:gd name="T53" fmla="*/ 243 h 544"/>
                            <a:gd name="T54" fmla="*/ 70 w 383"/>
                            <a:gd name="T55" fmla="*/ 209 h 544"/>
                            <a:gd name="T56" fmla="*/ 314 w 383"/>
                            <a:gd name="T57" fmla="*/ 209 h 544"/>
                            <a:gd name="T58" fmla="*/ 314 w 383"/>
                            <a:gd name="T59" fmla="*/ 243 h 544"/>
                            <a:gd name="T60" fmla="*/ 244 w 383"/>
                            <a:gd name="T61" fmla="*/ 139 h 544"/>
                            <a:gd name="T62" fmla="*/ 244 w 383"/>
                            <a:gd name="T63" fmla="*/ 29 h 544"/>
                            <a:gd name="T64" fmla="*/ 354 w 383"/>
                            <a:gd name="T65" fmla="*/ 139 h 544"/>
                            <a:gd name="T66" fmla="*/ 244 w 383"/>
                            <a:gd name="T67" fmla="*/ 139 h 54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</a:cxnLst>
                          <a:rect l="0" t="0" r="r" b="b"/>
                          <a:pathLst>
                            <a:path w="383" h="544">
                              <a:moveTo>
                                <a:pt x="261" y="0"/>
                              </a:moveTo>
                              <a:lnTo>
                                <a:pt x="0" y="0"/>
                              </a:lnTo>
                              <a:lnTo>
                                <a:pt x="0" y="544"/>
                              </a:lnTo>
                              <a:lnTo>
                                <a:pt x="383" y="544"/>
                              </a:lnTo>
                              <a:lnTo>
                                <a:pt x="383" y="119"/>
                              </a:lnTo>
                              <a:lnTo>
                                <a:pt x="261" y="0"/>
                              </a:lnTo>
                              <a:close/>
                              <a:moveTo>
                                <a:pt x="314" y="452"/>
                              </a:moveTo>
                              <a:lnTo>
                                <a:pt x="70" y="452"/>
                              </a:lnTo>
                              <a:lnTo>
                                <a:pt x="70" y="417"/>
                              </a:lnTo>
                              <a:lnTo>
                                <a:pt x="314" y="417"/>
                              </a:lnTo>
                              <a:lnTo>
                                <a:pt x="314" y="452"/>
                              </a:lnTo>
                              <a:close/>
                              <a:moveTo>
                                <a:pt x="314" y="382"/>
                              </a:moveTo>
                              <a:lnTo>
                                <a:pt x="70" y="382"/>
                              </a:lnTo>
                              <a:lnTo>
                                <a:pt x="70" y="347"/>
                              </a:lnTo>
                              <a:lnTo>
                                <a:pt x="314" y="347"/>
                              </a:lnTo>
                              <a:lnTo>
                                <a:pt x="314" y="382"/>
                              </a:lnTo>
                              <a:close/>
                              <a:moveTo>
                                <a:pt x="314" y="313"/>
                              </a:moveTo>
                              <a:lnTo>
                                <a:pt x="314" y="313"/>
                              </a:lnTo>
                              <a:lnTo>
                                <a:pt x="70" y="313"/>
                              </a:lnTo>
                              <a:lnTo>
                                <a:pt x="70" y="313"/>
                              </a:lnTo>
                              <a:lnTo>
                                <a:pt x="70" y="278"/>
                              </a:lnTo>
                              <a:lnTo>
                                <a:pt x="314" y="278"/>
                              </a:lnTo>
                              <a:lnTo>
                                <a:pt x="314" y="313"/>
                              </a:lnTo>
                              <a:close/>
                              <a:moveTo>
                                <a:pt x="314" y="243"/>
                              </a:moveTo>
                              <a:lnTo>
                                <a:pt x="314" y="243"/>
                              </a:lnTo>
                              <a:lnTo>
                                <a:pt x="70" y="243"/>
                              </a:lnTo>
                              <a:lnTo>
                                <a:pt x="70" y="243"/>
                              </a:lnTo>
                              <a:lnTo>
                                <a:pt x="70" y="209"/>
                              </a:lnTo>
                              <a:lnTo>
                                <a:pt x="314" y="209"/>
                              </a:lnTo>
                              <a:lnTo>
                                <a:pt x="314" y="243"/>
                              </a:lnTo>
                              <a:close/>
                              <a:moveTo>
                                <a:pt x="244" y="139"/>
                              </a:moveTo>
                              <a:lnTo>
                                <a:pt x="244" y="29"/>
                              </a:lnTo>
                              <a:lnTo>
                                <a:pt x="354" y="139"/>
                              </a:lnTo>
                              <a:lnTo>
                                <a:pt x="244" y="139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>
                            <a:lumMod val="50000"/>
                          </a:schemeClr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121920" tIns="60960" rIns="121920" bIns="6096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 sz="2400">
                            <a:latin typeface="Century Gothic" charset="0"/>
                            <a:ea typeface="Century Gothic" charset="0"/>
                            <a:cs typeface="Century Gothic" charset="0"/>
                          </a:endParaRPr>
                        </a:p>
                      </p:txBody>
                    </p:sp>
                    <p:sp>
                      <p:nvSpPr>
                        <p:cNvPr id="40" name="Freeform 6"/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1404079" y="968267"/>
                          <a:ext cx="608013" cy="844630"/>
                        </a:xfrm>
                        <a:custGeom>
                          <a:avLst/>
                          <a:gdLst>
                            <a:gd name="T0" fmla="*/ 252 w 383"/>
                            <a:gd name="T1" fmla="*/ 0 h 532"/>
                            <a:gd name="T2" fmla="*/ 0 w 383"/>
                            <a:gd name="T3" fmla="*/ 0 h 532"/>
                            <a:gd name="T4" fmla="*/ 0 w 383"/>
                            <a:gd name="T5" fmla="*/ 69 h 532"/>
                            <a:gd name="T6" fmla="*/ 171 w 383"/>
                            <a:gd name="T7" fmla="*/ 69 h 532"/>
                            <a:gd name="T8" fmla="*/ 302 w 383"/>
                            <a:gd name="T9" fmla="*/ 197 h 532"/>
                            <a:gd name="T10" fmla="*/ 302 w 383"/>
                            <a:gd name="T11" fmla="*/ 532 h 532"/>
                            <a:gd name="T12" fmla="*/ 383 w 383"/>
                            <a:gd name="T13" fmla="*/ 532 h 532"/>
                            <a:gd name="T14" fmla="*/ 383 w 383"/>
                            <a:gd name="T15" fmla="*/ 127 h 532"/>
                            <a:gd name="T16" fmla="*/ 252 w 383"/>
                            <a:gd name="T17" fmla="*/ 0 h 532"/>
                            <a:gd name="T18" fmla="*/ 244 w 383"/>
                            <a:gd name="T19" fmla="*/ 130 h 532"/>
                            <a:gd name="T20" fmla="*/ 244 w 383"/>
                            <a:gd name="T21" fmla="*/ 20 h 532"/>
                            <a:gd name="T22" fmla="*/ 357 w 383"/>
                            <a:gd name="T23" fmla="*/ 130 h 532"/>
                            <a:gd name="T24" fmla="*/ 244 w 383"/>
                            <a:gd name="T25" fmla="*/ 130 h 53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</a:cxnLst>
                          <a:rect l="0" t="0" r="r" b="b"/>
                          <a:pathLst>
                            <a:path w="383" h="532">
                              <a:moveTo>
                                <a:pt x="252" y="0"/>
                              </a:moveTo>
                              <a:lnTo>
                                <a:pt x="0" y="0"/>
                              </a:lnTo>
                              <a:lnTo>
                                <a:pt x="0" y="69"/>
                              </a:lnTo>
                              <a:lnTo>
                                <a:pt x="171" y="69"/>
                              </a:lnTo>
                              <a:lnTo>
                                <a:pt x="302" y="197"/>
                              </a:lnTo>
                              <a:lnTo>
                                <a:pt x="302" y="532"/>
                              </a:lnTo>
                              <a:lnTo>
                                <a:pt x="383" y="532"/>
                              </a:lnTo>
                              <a:lnTo>
                                <a:pt x="383" y="127"/>
                              </a:lnTo>
                              <a:lnTo>
                                <a:pt x="252" y="0"/>
                              </a:lnTo>
                              <a:close/>
                              <a:moveTo>
                                <a:pt x="244" y="130"/>
                              </a:moveTo>
                              <a:lnTo>
                                <a:pt x="244" y="20"/>
                              </a:lnTo>
                              <a:lnTo>
                                <a:pt x="357" y="130"/>
                              </a:lnTo>
                              <a:lnTo>
                                <a:pt x="244" y="13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121920" tIns="60960" rIns="121920" bIns="6096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 sz="2400">
                            <a:latin typeface="Century Gothic" charset="0"/>
                            <a:ea typeface="Century Gothic" charset="0"/>
                            <a:cs typeface="Century Gothic" charset="0"/>
                          </a:endParaRPr>
                        </a:p>
                      </p:txBody>
                    </p:sp>
                    <p:sp>
                      <p:nvSpPr>
                        <p:cNvPr id="41" name="Freeform 7"/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1256443" y="1096866"/>
                          <a:ext cx="608013" cy="863682"/>
                        </a:xfrm>
                        <a:custGeom>
                          <a:avLst/>
                          <a:gdLst>
                            <a:gd name="T0" fmla="*/ 0 w 383"/>
                            <a:gd name="T1" fmla="*/ 0 h 544"/>
                            <a:gd name="T2" fmla="*/ 0 w 383"/>
                            <a:gd name="T3" fmla="*/ 81 h 544"/>
                            <a:gd name="T4" fmla="*/ 171 w 383"/>
                            <a:gd name="T5" fmla="*/ 81 h 544"/>
                            <a:gd name="T6" fmla="*/ 302 w 383"/>
                            <a:gd name="T7" fmla="*/ 208 h 544"/>
                            <a:gd name="T8" fmla="*/ 302 w 383"/>
                            <a:gd name="T9" fmla="*/ 544 h 544"/>
                            <a:gd name="T10" fmla="*/ 383 w 383"/>
                            <a:gd name="T11" fmla="*/ 544 h 544"/>
                            <a:gd name="T12" fmla="*/ 383 w 383"/>
                            <a:gd name="T13" fmla="*/ 118 h 544"/>
                            <a:gd name="T14" fmla="*/ 261 w 383"/>
                            <a:gd name="T15" fmla="*/ 0 h 544"/>
                            <a:gd name="T16" fmla="*/ 0 w 383"/>
                            <a:gd name="T17" fmla="*/ 0 h 544"/>
                            <a:gd name="T18" fmla="*/ 244 w 383"/>
                            <a:gd name="T19" fmla="*/ 127 h 544"/>
                            <a:gd name="T20" fmla="*/ 244 w 383"/>
                            <a:gd name="T21" fmla="*/ 23 h 544"/>
                            <a:gd name="T22" fmla="*/ 351 w 383"/>
                            <a:gd name="T23" fmla="*/ 127 h 544"/>
                            <a:gd name="T24" fmla="*/ 244 w 383"/>
                            <a:gd name="T25" fmla="*/ 127 h 54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</a:cxnLst>
                          <a:rect l="0" t="0" r="r" b="b"/>
                          <a:pathLst>
                            <a:path w="383" h="544">
                              <a:moveTo>
                                <a:pt x="0" y="0"/>
                              </a:moveTo>
                              <a:lnTo>
                                <a:pt x="0" y="81"/>
                              </a:lnTo>
                              <a:lnTo>
                                <a:pt x="171" y="81"/>
                              </a:lnTo>
                              <a:lnTo>
                                <a:pt x="302" y="208"/>
                              </a:lnTo>
                              <a:lnTo>
                                <a:pt x="302" y="544"/>
                              </a:lnTo>
                              <a:lnTo>
                                <a:pt x="383" y="544"/>
                              </a:lnTo>
                              <a:lnTo>
                                <a:pt x="383" y="118"/>
                              </a:lnTo>
                              <a:lnTo>
                                <a:pt x="261" y="0"/>
                              </a:lnTo>
                              <a:lnTo>
                                <a:pt x="0" y="0"/>
                              </a:lnTo>
                              <a:close/>
                              <a:moveTo>
                                <a:pt x="244" y="127"/>
                              </a:moveTo>
                              <a:lnTo>
                                <a:pt x="244" y="23"/>
                              </a:lnTo>
                              <a:lnTo>
                                <a:pt x="351" y="127"/>
                              </a:lnTo>
                              <a:lnTo>
                                <a:pt x="244" y="127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>
                            <a:lumMod val="75000"/>
                          </a:schemeClr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121920" tIns="60960" rIns="121920" bIns="6096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 sz="2400">
                            <a:latin typeface="Century Gothic" charset="0"/>
                            <a:ea typeface="Century Gothic" charset="0"/>
                            <a:cs typeface="Century Gothic" charset="0"/>
                          </a:endParaRPr>
                        </a:p>
                      </p:txBody>
                    </p:sp>
                    <p:sp>
                      <p:nvSpPr>
                        <p:cNvPr id="42" name="Rectangle 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95375" y="1751013"/>
                          <a:ext cx="387350" cy="1588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121920" tIns="60960" rIns="121920" bIns="6096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 sz="2400">
                            <a:latin typeface="Century Gothic" charset="0"/>
                            <a:ea typeface="Century Gothic" charset="0"/>
                            <a:cs typeface="Century Gothic" charset="0"/>
                          </a:endParaRPr>
                        </a:p>
                      </p:txBody>
                    </p:sp>
                  </p:grpSp>
                </p:grpSp>
              </p:grpSp>
            </p:grpSp>
          </p:grpSp>
          <p:cxnSp>
            <p:nvCxnSpPr>
              <p:cNvPr id="43" name="Straight Arrow Connector 42"/>
              <p:cNvCxnSpPr/>
              <p:nvPr/>
            </p:nvCxnSpPr>
            <p:spPr>
              <a:xfrm flipV="1">
                <a:off x="5797286" y="2699599"/>
                <a:ext cx="1339739" cy="10739"/>
              </a:xfrm>
              <a:prstGeom prst="straightConnector1">
                <a:avLst/>
              </a:prstGeom>
              <a:ln w="15875" cmpd="sng">
                <a:solidFill>
                  <a:schemeClr val="bg2"/>
                </a:solidFill>
                <a:prstDash val="sysDash"/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>
                <a:stCxn id="26" idx="0"/>
              </p:cNvCxnSpPr>
              <p:nvPr/>
            </p:nvCxnSpPr>
            <p:spPr>
              <a:xfrm>
                <a:off x="1689996" y="2739038"/>
                <a:ext cx="337152" cy="0"/>
              </a:xfrm>
              <a:prstGeom prst="straightConnector1">
                <a:avLst/>
              </a:prstGeom>
              <a:ln w="15875" cmpd="sng">
                <a:solidFill>
                  <a:schemeClr val="bg2"/>
                </a:solidFill>
                <a:prstDash val="sysDash"/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" name="Group 44"/>
              <p:cNvGrpSpPr/>
              <p:nvPr/>
            </p:nvGrpSpPr>
            <p:grpSpPr>
              <a:xfrm>
                <a:off x="9360708" y="4978079"/>
                <a:ext cx="960153" cy="719530"/>
                <a:chOff x="9360708" y="4978079"/>
                <a:chExt cx="960153" cy="719530"/>
              </a:xfrm>
            </p:grpSpPr>
            <p:grpSp>
              <p:nvGrpSpPr>
                <p:cNvPr id="46" name="Group 45"/>
                <p:cNvGrpSpPr/>
                <p:nvPr/>
              </p:nvGrpSpPr>
              <p:grpSpPr>
                <a:xfrm>
                  <a:off x="9450234" y="4978079"/>
                  <a:ext cx="318064" cy="454339"/>
                  <a:chOff x="1366537" y="3047031"/>
                  <a:chExt cx="467326" cy="675509"/>
                </a:xfrm>
              </p:grpSpPr>
              <p:sp>
                <p:nvSpPr>
                  <p:cNvPr id="48" name="Freeform 87"/>
                  <p:cNvSpPr>
                    <a:spLocks noEditPoints="1"/>
                  </p:cNvSpPr>
                  <p:nvPr/>
                </p:nvSpPr>
                <p:spPr bwMode="auto">
                  <a:xfrm>
                    <a:off x="1366537" y="3047031"/>
                    <a:ext cx="356729" cy="672256"/>
                  </a:xfrm>
                  <a:custGeom>
                    <a:avLst/>
                    <a:gdLst>
                      <a:gd name="T0" fmla="*/ 329 w 329"/>
                      <a:gd name="T1" fmla="*/ 0 h 620"/>
                      <a:gd name="T2" fmla="*/ 0 w 329"/>
                      <a:gd name="T3" fmla="*/ 0 h 620"/>
                      <a:gd name="T4" fmla="*/ 0 w 329"/>
                      <a:gd name="T5" fmla="*/ 620 h 620"/>
                      <a:gd name="T6" fmla="*/ 114 w 329"/>
                      <a:gd name="T7" fmla="*/ 620 h 620"/>
                      <a:gd name="T8" fmla="*/ 114 w 329"/>
                      <a:gd name="T9" fmla="*/ 562 h 620"/>
                      <a:gd name="T10" fmla="*/ 114 w 329"/>
                      <a:gd name="T11" fmla="*/ 551 h 620"/>
                      <a:gd name="T12" fmla="*/ 29 w 329"/>
                      <a:gd name="T13" fmla="*/ 551 h 620"/>
                      <a:gd name="T14" fmla="*/ 29 w 329"/>
                      <a:gd name="T15" fmla="*/ 487 h 620"/>
                      <a:gd name="T16" fmla="*/ 114 w 329"/>
                      <a:gd name="T17" fmla="*/ 487 h 620"/>
                      <a:gd name="T18" fmla="*/ 114 w 329"/>
                      <a:gd name="T19" fmla="*/ 475 h 620"/>
                      <a:gd name="T20" fmla="*/ 114 w 329"/>
                      <a:gd name="T21" fmla="*/ 470 h 620"/>
                      <a:gd name="T22" fmla="*/ 29 w 329"/>
                      <a:gd name="T23" fmla="*/ 470 h 620"/>
                      <a:gd name="T24" fmla="*/ 29 w 329"/>
                      <a:gd name="T25" fmla="*/ 403 h 620"/>
                      <a:gd name="T26" fmla="*/ 114 w 329"/>
                      <a:gd name="T27" fmla="*/ 403 h 620"/>
                      <a:gd name="T28" fmla="*/ 114 w 329"/>
                      <a:gd name="T29" fmla="*/ 385 h 620"/>
                      <a:gd name="T30" fmla="*/ 29 w 329"/>
                      <a:gd name="T31" fmla="*/ 385 h 620"/>
                      <a:gd name="T32" fmla="*/ 29 w 329"/>
                      <a:gd name="T33" fmla="*/ 322 h 620"/>
                      <a:gd name="T34" fmla="*/ 114 w 329"/>
                      <a:gd name="T35" fmla="*/ 322 h 620"/>
                      <a:gd name="T36" fmla="*/ 114 w 329"/>
                      <a:gd name="T37" fmla="*/ 304 h 620"/>
                      <a:gd name="T38" fmla="*/ 29 w 329"/>
                      <a:gd name="T39" fmla="*/ 304 h 620"/>
                      <a:gd name="T40" fmla="*/ 29 w 329"/>
                      <a:gd name="T41" fmla="*/ 238 h 620"/>
                      <a:gd name="T42" fmla="*/ 297 w 329"/>
                      <a:gd name="T43" fmla="*/ 238 h 620"/>
                      <a:gd name="T44" fmla="*/ 297 w 329"/>
                      <a:gd name="T45" fmla="*/ 261 h 620"/>
                      <a:gd name="T46" fmla="*/ 329 w 329"/>
                      <a:gd name="T47" fmla="*/ 261 h 620"/>
                      <a:gd name="T48" fmla="*/ 329 w 329"/>
                      <a:gd name="T49" fmla="*/ 0 h 620"/>
                      <a:gd name="T50" fmla="*/ 29 w 329"/>
                      <a:gd name="T51" fmla="*/ 55 h 620"/>
                      <a:gd name="T52" fmla="*/ 149 w 329"/>
                      <a:gd name="T53" fmla="*/ 55 h 620"/>
                      <a:gd name="T54" fmla="*/ 149 w 329"/>
                      <a:gd name="T55" fmla="*/ 122 h 620"/>
                      <a:gd name="T56" fmla="*/ 29 w 329"/>
                      <a:gd name="T57" fmla="*/ 122 h 620"/>
                      <a:gd name="T58" fmla="*/ 29 w 329"/>
                      <a:gd name="T59" fmla="*/ 55 h 620"/>
                      <a:gd name="T60" fmla="*/ 297 w 329"/>
                      <a:gd name="T61" fmla="*/ 223 h 620"/>
                      <a:gd name="T62" fmla="*/ 29 w 329"/>
                      <a:gd name="T63" fmla="*/ 223 h 620"/>
                      <a:gd name="T64" fmla="*/ 29 w 329"/>
                      <a:gd name="T65" fmla="*/ 157 h 620"/>
                      <a:gd name="T66" fmla="*/ 297 w 329"/>
                      <a:gd name="T67" fmla="*/ 157 h 620"/>
                      <a:gd name="T68" fmla="*/ 297 w 329"/>
                      <a:gd name="T69" fmla="*/ 223 h 620"/>
                      <a:gd name="T70" fmla="*/ 297 w 329"/>
                      <a:gd name="T71" fmla="*/ 122 h 620"/>
                      <a:gd name="T72" fmla="*/ 181 w 329"/>
                      <a:gd name="T73" fmla="*/ 122 h 620"/>
                      <a:gd name="T74" fmla="*/ 181 w 329"/>
                      <a:gd name="T75" fmla="*/ 55 h 620"/>
                      <a:gd name="T76" fmla="*/ 297 w 329"/>
                      <a:gd name="T77" fmla="*/ 55 h 620"/>
                      <a:gd name="T78" fmla="*/ 297 w 329"/>
                      <a:gd name="T79" fmla="*/ 122 h 6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329" h="620">
                        <a:moveTo>
                          <a:pt x="329" y="0"/>
                        </a:moveTo>
                        <a:lnTo>
                          <a:pt x="0" y="0"/>
                        </a:lnTo>
                        <a:lnTo>
                          <a:pt x="0" y="620"/>
                        </a:lnTo>
                        <a:lnTo>
                          <a:pt x="114" y="620"/>
                        </a:lnTo>
                        <a:lnTo>
                          <a:pt x="114" y="562"/>
                        </a:lnTo>
                        <a:lnTo>
                          <a:pt x="114" y="551"/>
                        </a:lnTo>
                        <a:lnTo>
                          <a:pt x="29" y="551"/>
                        </a:lnTo>
                        <a:lnTo>
                          <a:pt x="29" y="487"/>
                        </a:lnTo>
                        <a:lnTo>
                          <a:pt x="114" y="487"/>
                        </a:lnTo>
                        <a:lnTo>
                          <a:pt x="114" y="475"/>
                        </a:lnTo>
                        <a:lnTo>
                          <a:pt x="114" y="470"/>
                        </a:lnTo>
                        <a:lnTo>
                          <a:pt x="29" y="470"/>
                        </a:lnTo>
                        <a:lnTo>
                          <a:pt x="29" y="403"/>
                        </a:lnTo>
                        <a:lnTo>
                          <a:pt x="114" y="403"/>
                        </a:lnTo>
                        <a:lnTo>
                          <a:pt x="114" y="385"/>
                        </a:lnTo>
                        <a:lnTo>
                          <a:pt x="29" y="385"/>
                        </a:lnTo>
                        <a:lnTo>
                          <a:pt x="29" y="322"/>
                        </a:lnTo>
                        <a:lnTo>
                          <a:pt x="114" y="322"/>
                        </a:lnTo>
                        <a:lnTo>
                          <a:pt x="114" y="304"/>
                        </a:lnTo>
                        <a:lnTo>
                          <a:pt x="29" y="304"/>
                        </a:lnTo>
                        <a:lnTo>
                          <a:pt x="29" y="238"/>
                        </a:lnTo>
                        <a:lnTo>
                          <a:pt x="297" y="238"/>
                        </a:lnTo>
                        <a:lnTo>
                          <a:pt x="297" y="261"/>
                        </a:lnTo>
                        <a:lnTo>
                          <a:pt x="329" y="261"/>
                        </a:lnTo>
                        <a:lnTo>
                          <a:pt x="329" y="0"/>
                        </a:lnTo>
                        <a:close/>
                        <a:moveTo>
                          <a:pt x="29" y="55"/>
                        </a:moveTo>
                        <a:lnTo>
                          <a:pt x="149" y="55"/>
                        </a:lnTo>
                        <a:lnTo>
                          <a:pt x="149" y="122"/>
                        </a:lnTo>
                        <a:lnTo>
                          <a:pt x="29" y="122"/>
                        </a:lnTo>
                        <a:lnTo>
                          <a:pt x="29" y="55"/>
                        </a:lnTo>
                        <a:close/>
                        <a:moveTo>
                          <a:pt x="297" y="223"/>
                        </a:moveTo>
                        <a:lnTo>
                          <a:pt x="29" y="223"/>
                        </a:lnTo>
                        <a:lnTo>
                          <a:pt x="29" y="157"/>
                        </a:lnTo>
                        <a:lnTo>
                          <a:pt x="297" y="157"/>
                        </a:lnTo>
                        <a:lnTo>
                          <a:pt x="297" y="223"/>
                        </a:lnTo>
                        <a:close/>
                        <a:moveTo>
                          <a:pt x="297" y="122"/>
                        </a:moveTo>
                        <a:lnTo>
                          <a:pt x="181" y="122"/>
                        </a:lnTo>
                        <a:lnTo>
                          <a:pt x="181" y="55"/>
                        </a:lnTo>
                        <a:lnTo>
                          <a:pt x="297" y="55"/>
                        </a:lnTo>
                        <a:lnTo>
                          <a:pt x="297" y="122"/>
                        </a:lnTo>
                        <a:close/>
                      </a:path>
                    </a:pathLst>
                  </a:custGeom>
                  <a:solidFill>
                    <a:srgbClr val="242A75"/>
                  </a:solidFill>
                  <a:ln>
                    <a:noFill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400">
                      <a:latin typeface="Century Gothic" charset="0"/>
                      <a:ea typeface="Century Gothic" charset="0"/>
                      <a:cs typeface="Century Gothic" charset="0"/>
                    </a:endParaRPr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1518337" y="3354968"/>
                    <a:ext cx="315526" cy="367572"/>
                    <a:chOff x="1352956" y="4070336"/>
                    <a:chExt cx="508159" cy="591979"/>
                  </a:xfrm>
                  <a:solidFill>
                    <a:srgbClr val="69A3BA"/>
                  </a:solidFill>
                </p:grpSpPr>
                <p:sp>
                  <p:nvSpPr>
                    <p:cNvPr id="50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52956" y="4070336"/>
                      <a:ext cx="508159" cy="130969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21920" tIns="60960" rIns="121920" bIns="609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2400"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p:txBody>
                </p:sp>
                <p:sp>
                  <p:nvSpPr>
                    <p:cNvPr id="51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52956" y="4227498"/>
                      <a:ext cx="508159" cy="130969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21920" tIns="60960" rIns="121920" bIns="609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2400"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p:txBody>
                </p:sp>
                <p:sp>
                  <p:nvSpPr>
                    <p:cNvPr id="52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52956" y="4379423"/>
                      <a:ext cx="508159" cy="130969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21920" tIns="60960" rIns="121920" bIns="609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2400"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p:txBody>
                </p:sp>
                <p:sp>
                  <p:nvSpPr>
                    <p:cNvPr id="53" name="Freeform 88"/>
                    <p:cNvSpPr>
                      <a:spLocks/>
                    </p:cNvSpPr>
                    <p:nvPr/>
                  </p:nvSpPr>
                  <p:spPr bwMode="auto">
                    <a:xfrm>
                      <a:off x="1352956" y="4531346"/>
                      <a:ext cx="508159" cy="130969"/>
                    </a:xfrm>
                    <a:custGeom>
                      <a:avLst/>
                      <a:gdLst>
                        <a:gd name="T0" fmla="*/ 0 w 100"/>
                        <a:gd name="T1" fmla="*/ 26 h 26"/>
                        <a:gd name="T2" fmla="*/ 100 w 100"/>
                        <a:gd name="T3" fmla="*/ 26 h 26"/>
                        <a:gd name="T4" fmla="*/ 100 w 100"/>
                        <a:gd name="T5" fmla="*/ 1 h 26"/>
                        <a:gd name="T6" fmla="*/ 98 w 100"/>
                        <a:gd name="T7" fmla="*/ 0 h 26"/>
                        <a:gd name="T8" fmla="*/ 0 w 100"/>
                        <a:gd name="T9" fmla="*/ 0 h 26"/>
                        <a:gd name="T10" fmla="*/ 0 w 100"/>
                        <a:gd name="T11" fmla="*/ 26 h 2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00" h="26">
                          <a:moveTo>
                            <a:pt x="0" y="26"/>
                          </a:moveTo>
                          <a:cubicBezTo>
                            <a:pt x="100" y="26"/>
                            <a:pt x="100" y="26"/>
                            <a:pt x="100" y="26"/>
                          </a:cubicBezTo>
                          <a:cubicBezTo>
                            <a:pt x="100" y="1"/>
                            <a:pt x="100" y="1"/>
                            <a:pt x="100" y="1"/>
                          </a:cubicBezTo>
                          <a:cubicBezTo>
                            <a:pt x="100" y="1"/>
                            <a:pt x="99" y="0"/>
                            <a:pt x="98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lnTo>
                            <a:pt x="0" y="26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21920" tIns="60960" rIns="121920" bIns="609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2400"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p:txBody>
                </p:sp>
              </p:grpSp>
            </p:grpSp>
            <p:sp>
              <p:nvSpPr>
                <p:cNvPr id="47" name="TextBox 46"/>
                <p:cNvSpPr txBox="1"/>
                <p:nvPr/>
              </p:nvSpPr>
              <p:spPr>
                <a:xfrm>
                  <a:off x="9360708" y="5420610"/>
                  <a:ext cx="96015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File server</a:t>
                  </a:r>
                </a:p>
              </p:txBody>
            </p:sp>
          </p:grpSp>
          <p:grpSp>
            <p:nvGrpSpPr>
              <p:cNvPr id="54" name="Group 53"/>
              <p:cNvGrpSpPr/>
              <p:nvPr/>
            </p:nvGrpSpPr>
            <p:grpSpPr>
              <a:xfrm>
                <a:off x="9360708" y="3772154"/>
                <a:ext cx="2334470" cy="670779"/>
                <a:chOff x="9360708" y="3772154"/>
                <a:chExt cx="2334470" cy="670779"/>
              </a:xfrm>
            </p:grpSpPr>
            <p:grpSp>
              <p:nvGrpSpPr>
                <p:cNvPr id="55" name="Group 54"/>
                <p:cNvGrpSpPr/>
                <p:nvPr/>
              </p:nvGrpSpPr>
              <p:grpSpPr>
                <a:xfrm>
                  <a:off x="9379380" y="3772154"/>
                  <a:ext cx="605357" cy="445023"/>
                  <a:chOff x="3126214" y="1110633"/>
                  <a:chExt cx="923160" cy="678653"/>
                </a:xfrm>
              </p:grpSpPr>
              <p:grpSp>
                <p:nvGrpSpPr>
                  <p:cNvPr id="57" name="Group 56"/>
                  <p:cNvGrpSpPr/>
                  <p:nvPr/>
                </p:nvGrpSpPr>
                <p:grpSpPr>
                  <a:xfrm>
                    <a:off x="3126214" y="1234675"/>
                    <a:ext cx="745446" cy="452038"/>
                    <a:chOff x="3126214" y="1234675"/>
                    <a:chExt cx="745446" cy="452038"/>
                  </a:xfrm>
                </p:grpSpPr>
                <p:sp>
                  <p:nvSpPr>
                    <p:cNvPr id="59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3126214" y="1234675"/>
                      <a:ext cx="633331" cy="378089"/>
                    </a:xfrm>
                    <a:custGeom>
                      <a:avLst/>
                      <a:gdLst>
                        <a:gd name="T0" fmla="*/ 26 w 327"/>
                        <a:gd name="T1" fmla="*/ 93 h 195"/>
                        <a:gd name="T2" fmla="*/ 26 w 327"/>
                        <a:gd name="T3" fmla="*/ 93 h 195"/>
                        <a:gd name="T4" fmla="*/ 31 w 327"/>
                        <a:gd name="T5" fmla="*/ 71 h 195"/>
                        <a:gd name="T6" fmla="*/ 57 w 327"/>
                        <a:gd name="T7" fmla="*/ 71 h 195"/>
                        <a:gd name="T8" fmla="*/ 58 w 327"/>
                        <a:gd name="T9" fmla="*/ 71 h 195"/>
                        <a:gd name="T10" fmla="*/ 59 w 327"/>
                        <a:gd name="T11" fmla="*/ 71 h 195"/>
                        <a:gd name="T12" fmla="*/ 76 w 327"/>
                        <a:gd name="T13" fmla="*/ 71 h 195"/>
                        <a:gd name="T14" fmla="*/ 267 w 327"/>
                        <a:gd name="T15" fmla="*/ 70 h 195"/>
                        <a:gd name="T16" fmla="*/ 273 w 327"/>
                        <a:gd name="T17" fmla="*/ 64 h 195"/>
                        <a:gd name="T18" fmla="*/ 285 w 327"/>
                        <a:gd name="T19" fmla="*/ 50 h 195"/>
                        <a:gd name="T20" fmla="*/ 285 w 327"/>
                        <a:gd name="T21" fmla="*/ 50 h 195"/>
                        <a:gd name="T22" fmla="*/ 297 w 327"/>
                        <a:gd name="T23" fmla="*/ 38 h 195"/>
                        <a:gd name="T24" fmla="*/ 327 w 327"/>
                        <a:gd name="T25" fmla="*/ 38 h 195"/>
                        <a:gd name="T26" fmla="*/ 327 w 327"/>
                        <a:gd name="T27" fmla="*/ 20 h 195"/>
                        <a:gd name="T28" fmla="*/ 327 w 327"/>
                        <a:gd name="T29" fmla="*/ 20 h 195"/>
                        <a:gd name="T30" fmla="*/ 327 w 327"/>
                        <a:gd name="T31" fmla="*/ 16 h 195"/>
                        <a:gd name="T32" fmla="*/ 327 w 327"/>
                        <a:gd name="T33" fmla="*/ 16 h 195"/>
                        <a:gd name="T34" fmla="*/ 327 w 327"/>
                        <a:gd name="T35" fmla="*/ 0 h 195"/>
                        <a:gd name="T36" fmla="*/ 308 w 327"/>
                        <a:gd name="T37" fmla="*/ 0 h 195"/>
                        <a:gd name="T38" fmla="*/ 28 w 327"/>
                        <a:gd name="T39" fmla="*/ 1 h 195"/>
                        <a:gd name="T40" fmla="*/ 0 w 327"/>
                        <a:gd name="T41" fmla="*/ 1 h 195"/>
                        <a:gd name="T42" fmla="*/ 0 w 327"/>
                        <a:gd name="T43" fmla="*/ 14 h 195"/>
                        <a:gd name="T44" fmla="*/ 0 w 327"/>
                        <a:gd name="T45" fmla="*/ 14 h 195"/>
                        <a:gd name="T46" fmla="*/ 0 w 327"/>
                        <a:gd name="T47" fmla="*/ 195 h 195"/>
                        <a:gd name="T48" fmla="*/ 26 w 327"/>
                        <a:gd name="T49" fmla="*/ 93 h 19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</a:cxnLst>
                      <a:rect l="0" t="0" r="r" b="b"/>
                      <a:pathLst>
                        <a:path w="327" h="195">
                          <a:moveTo>
                            <a:pt x="26" y="93"/>
                          </a:moveTo>
                          <a:cubicBezTo>
                            <a:pt x="26" y="93"/>
                            <a:pt x="26" y="93"/>
                            <a:pt x="26" y="93"/>
                          </a:cubicBezTo>
                          <a:cubicBezTo>
                            <a:pt x="31" y="71"/>
                            <a:pt x="31" y="71"/>
                            <a:pt x="31" y="71"/>
                          </a:cubicBezTo>
                          <a:cubicBezTo>
                            <a:pt x="57" y="71"/>
                            <a:pt x="57" y="71"/>
                            <a:pt x="57" y="71"/>
                          </a:cubicBezTo>
                          <a:cubicBezTo>
                            <a:pt x="57" y="71"/>
                            <a:pt x="58" y="71"/>
                            <a:pt x="58" y="71"/>
                          </a:cubicBezTo>
                          <a:cubicBezTo>
                            <a:pt x="59" y="71"/>
                            <a:pt x="59" y="71"/>
                            <a:pt x="59" y="71"/>
                          </a:cubicBezTo>
                          <a:cubicBezTo>
                            <a:pt x="62" y="71"/>
                            <a:pt x="67" y="71"/>
                            <a:pt x="76" y="71"/>
                          </a:cubicBezTo>
                          <a:cubicBezTo>
                            <a:pt x="122" y="71"/>
                            <a:pt x="241" y="70"/>
                            <a:pt x="267" y="70"/>
                          </a:cubicBezTo>
                          <a:cubicBezTo>
                            <a:pt x="269" y="68"/>
                            <a:pt x="271" y="66"/>
                            <a:pt x="273" y="64"/>
                          </a:cubicBezTo>
                          <a:cubicBezTo>
                            <a:pt x="282" y="54"/>
                            <a:pt x="284" y="51"/>
                            <a:pt x="285" y="50"/>
                          </a:cubicBezTo>
                          <a:cubicBezTo>
                            <a:pt x="285" y="50"/>
                            <a:pt x="285" y="50"/>
                            <a:pt x="285" y="50"/>
                          </a:cubicBezTo>
                          <a:cubicBezTo>
                            <a:pt x="297" y="38"/>
                            <a:pt x="297" y="38"/>
                            <a:pt x="297" y="38"/>
                          </a:cubicBezTo>
                          <a:cubicBezTo>
                            <a:pt x="327" y="38"/>
                            <a:pt x="327" y="38"/>
                            <a:pt x="327" y="38"/>
                          </a:cubicBezTo>
                          <a:cubicBezTo>
                            <a:pt x="327" y="31"/>
                            <a:pt x="327" y="25"/>
                            <a:pt x="327" y="20"/>
                          </a:cubicBezTo>
                          <a:cubicBezTo>
                            <a:pt x="327" y="20"/>
                            <a:pt x="327" y="20"/>
                            <a:pt x="327" y="20"/>
                          </a:cubicBezTo>
                          <a:cubicBezTo>
                            <a:pt x="327" y="18"/>
                            <a:pt x="327" y="17"/>
                            <a:pt x="327" y="16"/>
                          </a:cubicBezTo>
                          <a:cubicBezTo>
                            <a:pt x="327" y="16"/>
                            <a:pt x="327" y="16"/>
                            <a:pt x="327" y="16"/>
                          </a:cubicBezTo>
                          <a:cubicBezTo>
                            <a:pt x="327" y="0"/>
                            <a:pt x="327" y="0"/>
                            <a:pt x="327" y="0"/>
                          </a:cubicBezTo>
                          <a:cubicBezTo>
                            <a:pt x="308" y="0"/>
                            <a:pt x="308" y="0"/>
                            <a:pt x="308" y="0"/>
                          </a:cubicBezTo>
                          <a:cubicBezTo>
                            <a:pt x="273" y="0"/>
                            <a:pt x="73" y="0"/>
                            <a:pt x="28" y="1"/>
                          </a:cubicBezTo>
                          <a:cubicBezTo>
                            <a:pt x="0" y="1"/>
                            <a:pt x="0" y="1"/>
                            <a:pt x="0" y="1"/>
                          </a:cubicBezTo>
                          <a:cubicBezTo>
                            <a:pt x="0" y="14"/>
                            <a:pt x="0" y="14"/>
                            <a:pt x="0" y="14"/>
                          </a:cubicBezTo>
                          <a:cubicBezTo>
                            <a:pt x="0" y="14"/>
                            <a:pt x="0" y="14"/>
                            <a:pt x="0" y="14"/>
                          </a:cubicBezTo>
                          <a:cubicBezTo>
                            <a:pt x="0" y="195"/>
                            <a:pt x="0" y="195"/>
                            <a:pt x="0" y="195"/>
                          </a:cubicBezTo>
                          <a:lnTo>
                            <a:pt x="26" y="93"/>
                          </a:lnTo>
                          <a:close/>
                        </a:path>
                      </a:pathLst>
                    </a:custGeom>
                    <a:solidFill>
                      <a:srgbClr val="242A75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21920" tIns="60960" rIns="121920" bIns="609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endParaRPr lang="en-US" sz="2400"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p:txBody>
                </p:sp>
                <p:sp>
                  <p:nvSpPr>
                    <p:cNvPr id="60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3132178" y="1332478"/>
                      <a:ext cx="739482" cy="354235"/>
                    </a:xfrm>
                    <a:custGeom>
                      <a:avLst/>
                      <a:gdLst>
                        <a:gd name="T0" fmla="*/ 382 w 382"/>
                        <a:gd name="T1" fmla="*/ 0 h 183"/>
                        <a:gd name="T2" fmla="*/ 299 w 382"/>
                        <a:gd name="T3" fmla="*/ 0 h 183"/>
                        <a:gd name="T4" fmla="*/ 291 w 382"/>
                        <a:gd name="T5" fmla="*/ 8 h 183"/>
                        <a:gd name="T6" fmla="*/ 290 w 382"/>
                        <a:gd name="T7" fmla="*/ 9 h 183"/>
                        <a:gd name="T8" fmla="*/ 279 w 382"/>
                        <a:gd name="T9" fmla="*/ 21 h 183"/>
                        <a:gd name="T10" fmla="*/ 279 w 382"/>
                        <a:gd name="T11" fmla="*/ 21 h 183"/>
                        <a:gd name="T12" fmla="*/ 279 w 382"/>
                        <a:gd name="T13" fmla="*/ 21 h 183"/>
                        <a:gd name="T14" fmla="*/ 269 w 382"/>
                        <a:gd name="T15" fmla="*/ 32 h 183"/>
                        <a:gd name="T16" fmla="*/ 56 w 382"/>
                        <a:gd name="T17" fmla="*/ 33 h 183"/>
                        <a:gd name="T18" fmla="*/ 54 w 382"/>
                        <a:gd name="T19" fmla="*/ 33 h 183"/>
                        <a:gd name="T20" fmla="*/ 37 w 382"/>
                        <a:gd name="T21" fmla="*/ 33 h 183"/>
                        <a:gd name="T22" fmla="*/ 34 w 382"/>
                        <a:gd name="T23" fmla="*/ 46 h 183"/>
                        <a:gd name="T24" fmla="*/ 34 w 382"/>
                        <a:gd name="T25" fmla="*/ 46 h 183"/>
                        <a:gd name="T26" fmla="*/ 4 w 382"/>
                        <a:gd name="T27" fmla="*/ 168 h 183"/>
                        <a:gd name="T28" fmla="*/ 4 w 382"/>
                        <a:gd name="T29" fmla="*/ 169 h 183"/>
                        <a:gd name="T30" fmla="*/ 0 w 382"/>
                        <a:gd name="T31" fmla="*/ 183 h 183"/>
                        <a:gd name="T32" fmla="*/ 15 w 382"/>
                        <a:gd name="T33" fmla="*/ 183 h 183"/>
                        <a:gd name="T34" fmla="*/ 16 w 382"/>
                        <a:gd name="T35" fmla="*/ 183 h 183"/>
                        <a:gd name="T36" fmla="*/ 24 w 382"/>
                        <a:gd name="T37" fmla="*/ 183 h 183"/>
                        <a:gd name="T38" fmla="*/ 24 w 382"/>
                        <a:gd name="T39" fmla="*/ 183 h 183"/>
                        <a:gd name="T40" fmla="*/ 148 w 382"/>
                        <a:gd name="T41" fmla="*/ 183 h 183"/>
                        <a:gd name="T42" fmla="*/ 138 w 382"/>
                        <a:gd name="T43" fmla="*/ 97 h 183"/>
                        <a:gd name="T44" fmla="*/ 289 w 382"/>
                        <a:gd name="T45" fmla="*/ 97 h 183"/>
                        <a:gd name="T46" fmla="*/ 265 w 382"/>
                        <a:gd name="T47" fmla="*/ 131 h 183"/>
                        <a:gd name="T48" fmla="*/ 283 w 382"/>
                        <a:gd name="T49" fmla="*/ 132 h 183"/>
                        <a:gd name="T50" fmla="*/ 347 w 382"/>
                        <a:gd name="T51" fmla="*/ 113 h 183"/>
                        <a:gd name="T52" fmla="*/ 370 w 382"/>
                        <a:gd name="T53" fmla="*/ 37 h 183"/>
                        <a:gd name="T54" fmla="*/ 382 w 382"/>
                        <a:gd name="T55" fmla="*/ 0 h 18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</a:cxnLst>
                      <a:rect l="0" t="0" r="r" b="b"/>
                      <a:pathLst>
                        <a:path w="382" h="183">
                          <a:moveTo>
                            <a:pt x="382" y="0"/>
                          </a:moveTo>
                          <a:cubicBezTo>
                            <a:pt x="299" y="0"/>
                            <a:pt x="299" y="0"/>
                            <a:pt x="299" y="0"/>
                          </a:cubicBezTo>
                          <a:cubicBezTo>
                            <a:pt x="291" y="8"/>
                            <a:pt x="291" y="8"/>
                            <a:pt x="291" y="8"/>
                          </a:cubicBezTo>
                          <a:cubicBezTo>
                            <a:pt x="291" y="8"/>
                            <a:pt x="291" y="9"/>
                            <a:pt x="290" y="9"/>
                          </a:cubicBezTo>
                          <a:cubicBezTo>
                            <a:pt x="289" y="10"/>
                            <a:pt x="284" y="16"/>
                            <a:pt x="279" y="21"/>
                          </a:cubicBezTo>
                          <a:cubicBezTo>
                            <a:pt x="279" y="21"/>
                            <a:pt x="279" y="21"/>
                            <a:pt x="279" y="21"/>
                          </a:cubicBezTo>
                          <a:cubicBezTo>
                            <a:pt x="279" y="21"/>
                            <a:pt x="279" y="21"/>
                            <a:pt x="279" y="21"/>
                          </a:cubicBezTo>
                          <a:cubicBezTo>
                            <a:pt x="274" y="27"/>
                            <a:pt x="269" y="32"/>
                            <a:pt x="269" y="32"/>
                          </a:cubicBezTo>
                          <a:cubicBezTo>
                            <a:pt x="269" y="32"/>
                            <a:pt x="74" y="33"/>
                            <a:pt x="56" y="33"/>
                          </a:cubicBezTo>
                          <a:cubicBezTo>
                            <a:pt x="55" y="33"/>
                            <a:pt x="55" y="33"/>
                            <a:pt x="54" y="33"/>
                          </a:cubicBezTo>
                          <a:cubicBezTo>
                            <a:pt x="37" y="33"/>
                            <a:pt x="37" y="33"/>
                            <a:pt x="37" y="33"/>
                          </a:cubicBezTo>
                          <a:cubicBezTo>
                            <a:pt x="34" y="46"/>
                            <a:pt x="34" y="46"/>
                            <a:pt x="34" y="46"/>
                          </a:cubicBezTo>
                          <a:cubicBezTo>
                            <a:pt x="34" y="46"/>
                            <a:pt x="34" y="46"/>
                            <a:pt x="34" y="46"/>
                          </a:cubicBezTo>
                          <a:cubicBezTo>
                            <a:pt x="4" y="168"/>
                            <a:pt x="4" y="168"/>
                            <a:pt x="4" y="168"/>
                          </a:cubicBezTo>
                          <a:cubicBezTo>
                            <a:pt x="4" y="168"/>
                            <a:pt x="4" y="169"/>
                            <a:pt x="4" y="169"/>
                          </a:cubicBezTo>
                          <a:cubicBezTo>
                            <a:pt x="0" y="183"/>
                            <a:pt x="0" y="183"/>
                            <a:pt x="0" y="183"/>
                          </a:cubicBezTo>
                          <a:cubicBezTo>
                            <a:pt x="15" y="183"/>
                            <a:pt x="15" y="183"/>
                            <a:pt x="15" y="183"/>
                          </a:cubicBezTo>
                          <a:cubicBezTo>
                            <a:pt x="15" y="183"/>
                            <a:pt x="16" y="183"/>
                            <a:pt x="16" y="183"/>
                          </a:cubicBezTo>
                          <a:cubicBezTo>
                            <a:pt x="24" y="183"/>
                            <a:pt x="24" y="183"/>
                            <a:pt x="24" y="183"/>
                          </a:cubicBezTo>
                          <a:cubicBezTo>
                            <a:pt x="24" y="183"/>
                            <a:pt x="24" y="183"/>
                            <a:pt x="24" y="183"/>
                          </a:cubicBezTo>
                          <a:cubicBezTo>
                            <a:pt x="43" y="183"/>
                            <a:pt x="94" y="183"/>
                            <a:pt x="148" y="183"/>
                          </a:cubicBezTo>
                          <a:cubicBezTo>
                            <a:pt x="138" y="97"/>
                            <a:pt x="138" y="97"/>
                            <a:pt x="138" y="97"/>
                          </a:cubicBezTo>
                          <a:cubicBezTo>
                            <a:pt x="289" y="97"/>
                            <a:pt x="289" y="97"/>
                            <a:pt x="289" y="97"/>
                          </a:cubicBezTo>
                          <a:cubicBezTo>
                            <a:pt x="265" y="131"/>
                            <a:pt x="265" y="131"/>
                            <a:pt x="265" y="131"/>
                          </a:cubicBezTo>
                          <a:cubicBezTo>
                            <a:pt x="270" y="132"/>
                            <a:pt x="276" y="132"/>
                            <a:pt x="283" y="132"/>
                          </a:cubicBezTo>
                          <a:cubicBezTo>
                            <a:pt x="303" y="132"/>
                            <a:pt x="328" y="127"/>
                            <a:pt x="347" y="113"/>
                          </a:cubicBezTo>
                          <a:cubicBezTo>
                            <a:pt x="355" y="87"/>
                            <a:pt x="364" y="57"/>
                            <a:pt x="370" y="37"/>
                          </a:cubicBezTo>
                          <a:lnTo>
                            <a:pt x="382" y="0"/>
                          </a:lnTo>
                          <a:close/>
                        </a:path>
                      </a:pathLst>
                    </a:custGeom>
                    <a:solidFill>
                      <a:srgbClr val="242A75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21920" tIns="60960" rIns="121920" bIns="609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endParaRPr lang="en-US" sz="2400"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p:txBody>
                </p:sp>
              </p:grpSp>
              <p:sp>
                <p:nvSpPr>
                  <p:cNvPr id="58" name="Freeform 12"/>
                  <p:cNvSpPr>
                    <a:spLocks/>
                  </p:cNvSpPr>
                  <p:nvPr/>
                </p:nvSpPr>
                <p:spPr bwMode="auto">
                  <a:xfrm>
                    <a:off x="3416043" y="1110633"/>
                    <a:ext cx="633331" cy="678653"/>
                  </a:xfrm>
                  <a:custGeom>
                    <a:avLst/>
                    <a:gdLst>
                      <a:gd name="T0" fmla="*/ 125 w 327"/>
                      <a:gd name="T1" fmla="*/ 0 h 350"/>
                      <a:gd name="T2" fmla="*/ 218 w 327"/>
                      <a:gd name="T3" fmla="*/ 223 h 350"/>
                      <a:gd name="T4" fmla="*/ 105 w 327"/>
                      <a:gd name="T5" fmla="*/ 249 h 350"/>
                      <a:gd name="T6" fmla="*/ 126 w 327"/>
                      <a:gd name="T7" fmla="*/ 219 h 350"/>
                      <a:gd name="T8" fmla="*/ 0 w 327"/>
                      <a:gd name="T9" fmla="*/ 219 h 350"/>
                      <a:gd name="T10" fmla="*/ 16 w 327"/>
                      <a:gd name="T11" fmla="*/ 350 h 350"/>
                      <a:gd name="T12" fmla="*/ 43 w 327"/>
                      <a:gd name="T13" fmla="*/ 320 h 350"/>
                      <a:gd name="T14" fmla="*/ 227 w 327"/>
                      <a:gd name="T15" fmla="*/ 297 h 350"/>
                      <a:gd name="T16" fmla="*/ 278 w 327"/>
                      <a:gd name="T17" fmla="*/ 120 h 350"/>
                      <a:gd name="T18" fmla="*/ 125 w 327"/>
                      <a:gd name="T19" fmla="*/ 0 h 3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27" h="350">
                        <a:moveTo>
                          <a:pt x="125" y="0"/>
                        </a:moveTo>
                        <a:cubicBezTo>
                          <a:pt x="125" y="0"/>
                          <a:pt x="327" y="61"/>
                          <a:pt x="218" y="223"/>
                        </a:cubicBezTo>
                        <a:cubicBezTo>
                          <a:pt x="192" y="260"/>
                          <a:pt x="129" y="260"/>
                          <a:pt x="105" y="249"/>
                        </a:cubicBezTo>
                        <a:cubicBezTo>
                          <a:pt x="126" y="219"/>
                          <a:pt x="126" y="219"/>
                          <a:pt x="126" y="219"/>
                        </a:cubicBezTo>
                        <a:cubicBezTo>
                          <a:pt x="0" y="219"/>
                          <a:pt x="0" y="219"/>
                          <a:pt x="0" y="219"/>
                        </a:cubicBezTo>
                        <a:cubicBezTo>
                          <a:pt x="16" y="350"/>
                          <a:pt x="16" y="350"/>
                          <a:pt x="16" y="350"/>
                        </a:cubicBezTo>
                        <a:cubicBezTo>
                          <a:pt x="43" y="320"/>
                          <a:pt x="43" y="320"/>
                          <a:pt x="43" y="320"/>
                        </a:cubicBezTo>
                        <a:cubicBezTo>
                          <a:pt x="43" y="320"/>
                          <a:pt x="159" y="350"/>
                          <a:pt x="227" y="297"/>
                        </a:cubicBezTo>
                        <a:cubicBezTo>
                          <a:pt x="279" y="257"/>
                          <a:pt x="295" y="183"/>
                          <a:pt x="278" y="120"/>
                        </a:cubicBezTo>
                        <a:cubicBezTo>
                          <a:pt x="265" y="71"/>
                          <a:pt x="227" y="18"/>
                          <a:pt x="125" y="0"/>
                        </a:cubicBezTo>
                      </a:path>
                    </a:pathLst>
                  </a:custGeom>
                  <a:solidFill>
                    <a:schemeClr val="bg2"/>
                  </a:solidFill>
                  <a:ln>
                    <a:noFill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2400">
                      <a:latin typeface="Century Gothic" charset="0"/>
                      <a:ea typeface="Century Gothic" charset="0"/>
                      <a:cs typeface="Century Gothic" charset="0"/>
                    </a:endParaRPr>
                  </a:p>
                </p:txBody>
              </p:sp>
            </p:grpSp>
            <p:sp>
              <p:nvSpPr>
                <p:cNvPr id="56" name="TextBox 55"/>
                <p:cNvSpPr txBox="1"/>
                <p:nvPr/>
              </p:nvSpPr>
              <p:spPr>
                <a:xfrm>
                  <a:off x="9360708" y="4165934"/>
                  <a:ext cx="233447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Network Attached Shares</a:t>
                  </a:r>
                </a:p>
              </p:txBody>
            </p:sp>
          </p:grpSp>
          <p:cxnSp>
            <p:nvCxnSpPr>
              <p:cNvPr id="61" name="Elbow Connector 60"/>
              <p:cNvCxnSpPr/>
              <p:nvPr/>
            </p:nvCxnSpPr>
            <p:spPr>
              <a:xfrm flipV="1">
                <a:off x="8161676" y="2707247"/>
                <a:ext cx="1150633" cy="2586"/>
              </a:xfrm>
              <a:prstGeom prst="bentConnector3">
                <a:avLst/>
              </a:prstGeom>
              <a:ln w="15875" cmpd="sng">
                <a:solidFill>
                  <a:schemeClr val="bg2"/>
                </a:solidFill>
                <a:prstDash val="sysDash"/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Elbow Connector 61"/>
              <p:cNvCxnSpPr/>
              <p:nvPr/>
            </p:nvCxnSpPr>
            <p:spPr>
              <a:xfrm flipV="1">
                <a:off x="8155881" y="1507199"/>
                <a:ext cx="1150633" cy="1081415"/>
              </a:xfrm>
              <a:prstGeom prst="bentConnector3">
                <a:avLst/>
              </a:prstGeom>
              <a:ln w="15875" cmpd="sng">
                <a:solidFill>
                  <a:schemeClr val="bg2"/>
                </a:solidFill>
                <a:prstDash val="sysDash"/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Elbow Connector 62"/>
              <p:cNvCxnSpPr/>
              <p:nvPr/>
            </p:nvCxnSpPr>
            <p:spPr>
              <a:xfrm>
                <a:off x="8166066" y="2844303"/>
                <a:ext cx="1150605" cy="1025043"/>
              </a:xfrm>
              <a:prstGeom prst="bentConnector3">
                <a:avLst/>
              </a:prstGeom>
              <a:ln w="15875" cmpd="sng">
                <a:solidFill>
                  <a:schemeClr val="bg2"/>
                </a:solidFill>
                <a:prstDash val="sysDash"/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Elbow Connector 63"/>
              <p:cNvCxnSpPr/>
              <p:nvPr/>
            </p:nvCxnSpPr>
            <p:spPr>
              <a:xfrm>
                <a:off x="5746618" y="3437299"/>
                <a:ext cx="3592876" cy="2090244"/>
              </a:xfrm>
              <a:prstGeom prst="bentConnector3">
                <a:avLst/>
              </a:prstGeom>
              <a:ln w="15875" cmpd="sng">
                <a:solidFill>
                  <a:schemeClr val="bg2"/>
                </a:solidFill>
                <a:prstDash val="sysDash"/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5" name="Group 64"/>
              <p:cNvGrpSpPr/>
              <p:nvPr/>
            </p:nvGrpSpPr>
            <p:grpSpPr>
              <a:xfrm>
                <a:off x="9360708" y="2456229"/>
                <a:ext cx="1148565" cy="596112"/>
                <a:chOff x="9360708" y="2456229"/>
                <a:chExt cx="1148565" cy="596112"/>
              </a:xfrm>
            </p:grpSpPr>
            <p:grpSp>
              <p:nvGrpSpPr>
                <p:cNvPr id="66" name="Group 65"/>
                <p:cNvGrpSpPr/>
                <p:nvPr/>
              </p:nvGrpSpPr>
              <p:grpSpPr>
                <a:xfrm>
                  <a:off x="9360709" y="2456229"/>
                  <a:ext cx="845183" cy="351505"/>
                  <a:chOff x="2952138" y="3192656"/>
                  <a:chExt cx="1271312" cy="528728"/>
                </a:xfrm>
                <a:solidFill>
                  <a:schemeClr val="bg2"/>
                </a:solidFill>
              </p:grpSpPr>
              <p:sp>
                <p:nvSpPr>
                  <p:cNvPr id="68" name="Freeform 67"/>
                  <p:cNvSpPr>
                    <a:spLocks/>
                  </p:cNvSpPr>
                  <p:nvPr/>
                </p:nvSpPr>
                <p:spPr bwMode="auto">
                  <a:xfrm>
                    <a:off x="3303750" y="3192656"/>
                    <a:ext cx="568089" cy="119390"/>
                  </a:xfrm>
                  <a:custGeom>
                    <a:avLst/>
                    <a:gdLst>
                      <a:gd name="T0" fmla="*/ 0 w 433"/>
                      <a:gd name="T1" fmla="*/ 91 h 91"/>
                      <a:gd name="T2" fmla="*/ 433 w 433"/>
                      <a:gd name="T3" fmla="*/ 91 h 91"/>
                      <a:gd name="T4" fmla="*/ 433 w 433"/>
                      <a:gd name="T5" fmla="*/ 0 h 91"/>
                      <a:gd name="T6" fmla="*/ 0 w 433"/>
                      <a:gd name="T7" fmla="*/ 0 h 91"/>
                      <a:gd name="T8" fmla="*/ 0 w 433"/>
                      <a:gd name="T9" fmla="*/ 91 h 91"/>
                      <a:gd name="T10" fmla="*/ 0 w 433"/>
                      <a:gd name="T11" fmla="*/ 91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3" h="91">
                        <a:moveTo>
                          <a:pt x="0" y="91"/>
                        </a:moveTo>
                        <a:lnTo>
                          <a:pt x="433" y="91"/>
                        </a:lnTo>
                        <a:lnTo>
                          <a:pt x="433" y="0"/>
                        </a:lnTo>
                        <a:lnTo>
                          <a:pt x="0" y="0"/>
                        </a:lnTo>
                        <a:lnTo>
                          <a:pt x="0" y="91"/>
                        </a:lnTo>
                        <a:lnTo>
                          <a:pt x="0" y="91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2400">
                      <a:latin typeface="Century Gothic" charset="0"/>
                      <a:ea typeface="Century Gothic" charset="0"/>
                      <a:cs typeface="Century Gothic" charset="0"/>
                    </a:endParaRPr>
                  </a:p>
                </p:txBody>
              </p:sp>
              <p:sp>
                <p:nvSpPr>
                  <p:cNvPr id="69" name="Freeform 68"/>
                  <p:cNvSpPr>
                    <a:spLocks/>
                  </p:cNvSpPr>
                  <p:nvPr/>
                </p:nvSpPr>
                <p:spPr bwMode="auto">
                  <a:xfrm>
                    <a:off x="3303750" y="3330414"/>
                    <a:ext cx="568089" cy="119390"/>
                  </a:xfrm>
                  <a:custGeom>
                    <a:avLst/>
                    <a:gdLst>
                      <a:gd name="T0" fmla="*/ 0 w 433"/>
                      <a:gd name="T1" fmla="*/ 91 h 91"/>
                      <a:gd name="T2" fmla="*/ 433 w 433"/>
                      <a:gd name="T3" fmla="*/ 91 h 91"/>
                      <a:gd name="T4" fmla="*/ 433 w 433"/>
                      <a:gd name="T5" fmla="*/ 0 h 91"/>
                      <a:gd name="T6" fmla="*/ 0 w 433"/>
                      <a:gd name="T7" fmla="*/ 0 h 91"/>
                      <a:gd name="T8" fmla="*/ 0 w 433"/>
                      <a:gd name="T9" fmla="*/ 91 h 91"/>
                      <a:gd name="T10" fmla="*/ 0 w 433"/>
                      <a:gd name="T11" fmla="*/ 91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3" h="91">
                        <a:moveTo>
                          <a:pt x="0" y="91"/>
                        </a:moveTo>
                        <a:lnTo>
                          <a:pt x="433" y="91"/>
                        </a:lnTo>
                        <a:lnTo>
                          <a:pt x="433" y="0"/>
                        </a:lnTo>
                        <a:lnTo>
                          <a:pt x="0" y="0"/>
                        </a:lnTo>
                        <a:lnTo>
                          <a:pt x="0" y="91"/>
                        </a:lnTo>
                        <a:lnTo>
                          <a:pt x="0" y="91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2400">
                      <a:latin typeface="Century Gothic" charset="0"/>
                      <a:ea typeface="Century Gothic" charset="0"/>
                      <a:cs typeface="Century Gothic" charset="0"/>
                    </a:endParaRPr>
                  </a:p>
                </p:txBody>
              </p:sp>
              <p:sp>
                <p:nvSpPr>
                  <p:cNvPr id="70" name="Freeform 69"/>
                  <p:cNvSpPr>
                    <a:spLocks/>
                  </p:cNvSpPr>
                  <p:nvPr/>
                </p:nvSpPr>
                <p:spPr bwMode="auto">
                  <a:xfrm>
                    <a:off x="3303750" y="3468172"/>
                    <a:ext cx="568089" cy="119390"/>
                  </a:xfrm>
                  <a:custGeom>
                    <a:avLst/>
                    <a:gdLst>
                      <a:gd name="T0" fmla="*/ 0 w 433"/>
                      <a:gd name="T1" fmla="*/ 91 h 91"/>
                      <a:gd name="T2" fmla="*/ 433 w 433"/>
                      <a:gd name="T3" fmla="*/ 91 h 91"/>
                      <a:gd name="T4" fmla="*/ 433 w 433"/>
                      <a:gd name="T5" fmla="*/ 0 h 91"/>
                      <a:gd name="T6" fmla="*/ 0 w 433"/>
                      <a:gd name="T7" fmla="*/ 0 h 91"/>
                      <a:gd name="T8" fmla="*/ 0 w 433"/>
                      <a:gd name="T9" fmla="*/ 91 h 91"/>
                      <a:gd name="T10" fmla="*/ 0 w 433"/>
                      <a:gd name="T11" fmla="*/ 91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3" h="91">
                        <a:moveTo>
                          <a:pt x="0" y="91"/>
                        </a:moveTo>
                        <a:lnTo>
                          <a:pt x="433" y="91"/>
                        </a:lnTo>
                        <a:lnTo>
                          <a:pt x="433" y="0"/>
                        </a:lnTo>
                        <a:lnTo>
                          <a:pt x="0" y="0"/>
                        </a:lnTo>
                        <a:lnTo>
                          <a:pt x="0" y="91"/>
                        </a:lnTo>
                        <a:lnTo>
                          <a:pt x="0" y="91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2400">
                      <a:latin typeface="Century Gothic" charset="0"/>
                      <a:ea typeface="Century Gothic" charset="0"/>
                      <a:cs typeface="Century Gothic" charset="0"/>
                    </a:endParaRPr>
                  </a:p>
                </p:txBody>
              </p:sp>
              <p:sp>
                <p:nvSpPr>
                  <p:cNvPr id="71" name="Freeform 70"/>
                  <p:cNvSpPr>
                    <a:spLocks/>
                  </p:cNvSpPr>
                  <p:nvPr/>
                </p:nvSpPr>
                <p:spPr bwMode="auto">
                  <a:xfrm>
                    <a:off x="3303750" y="3601994"/>
                    <a:ext cx="568089" cy="119390"/>
                  </a:xfrm>
                  <a:custGeom>
                    <a:avLst/>
                    <a:gdLst>
                      <a:gd name="T0" fmla="*/ 0 w 150"/>
                      <a:gd name="T1" fmla="*/ 31 h 31"/>
                      <a:gd name="T2" fmla="*/ 150 w 150"/>
                      <a:gd name="T3" fmla="*/ 31 h 31"/>
                      <a:gd name="T4" fmla="*/ 150 w 150"/>
                      <a:gd name="T5" fmla="*/ 2 h 31"/>
                      <a:gd name="T6" fmla="*/ 148 w 150"/>
                      <a:gd name="T7" fmla="*/ 0 h 31"/>
                      <a:gd name="T8" fmla="*/ 0 w 150"/>
                      <a:gd name="T9" fmla="*/ 0 h 31"/>
                      <a:gd name="T10" fmla="*/ 0 w 150"/>
                      <a:gd name="T11" fmla="*/ 31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50" h="31">
                        <a:moveTo>
                          <a:pt x="0" y="31"/>
                        </a:moveTo>
                        <a:cubicBezTo>
                          <a:pt x="150" y="31"/>
                          <a:pt x="150" y="31"/>
                          <a:pt x="150" y="31"/>
                        </a:cubicBezTo>
                        <a:cubicBezTo>
                          <a:pt x="150" y="2"/>
                          <a:pt x="150" y="2"/>
                          <a:pt x="150" y="2"/>
                        </a:cubicBezTo>
                        <a:cubicBezTo>
                          <a:pt x="150" y="1"/>
                          <a:pt x="150" y="0"/>
                          <a:pt x="148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31"/>
                          <a:pt x="0" y="31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2400">
                      <a:latin typeface="Century Gothic" charset="0"/>
                      <a:ea typeface="Century Gothic" charset="0"/>
                      <a:cs typeface="Century Gothic" charset="0"/>
                    </a:endParaRPr>
                  </a:p>
                </p:txBody>
              </p:sp>
              <p:sp>
                <p:nvSpPr>
                  <p:cNvPr id="72" name="Freeform 71"/>
                  <p:cNvSpPr>
                    <a:spLocks/>
                  </p:cNvSpPr>
                  <p:nvPr/>
                </p:nvSpPr>
                <p:spPr bwMode="auto">
                  <a:xfrm>
                    <a:off x="2952138" y="3308110"/>
                    <a:ext cx="325372" cy="83967"/>
                  </a:xfrm>
                  <a:custGeom>
                    <a:avLst/>
                    <a:gdLst>
                      <a:gd name="T0" fmla="*/ 0 w 248"/>
                      <a:gd name="T1" fmla="*/ 64 h 64"/>
                      <a:gd name="T2" fmla="*/ 248 w 248"/>
                      <a:gd name="T3" fmla="*/ 64 h 64"/>
                      <a:gd name="T4" fmla="*/ 248 w 248"/>
                      <a:gd name="T5" fmla="*/ 0 h 64"/>
                      <a:gd name="T6" fmla="*/ 0 w 248"/>
                      <a:gd name="T7" fmla="*/ 0 h 64"/>
                      <a:gd name="T8" fmla="*/ 0 w 248"/>
                      <a:gd name="T9" fmla="*/ 64 h 64"/>
                      <a:gd name="T10" fmla="*/ 0 w 248"/>
                      <a:gd name="T11" fmla="*/ 64 h 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48" h="64">
                        <a:moveTo>
                          <a:pt x="0" y="64"/>
                        </a:moveTo>
                        <a:lnTo>
                          <a:pt x="248" y="64"/>
                        </a:lnTo>
                        <a:lnTo>
                          <a:pt x="248" y="0"/>
                        </a:lnTo>
                        <a:lnTo>
                          <a:pt x="0" y="0"/>
                        </a:lnTo>
                        <a:lnTo>
                          <a:pt x="0" y="64"/>
                        </a:lnTo>
                        <a:lnTo>
                          <a:pt x="0" y="6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2400">
                      <a:latin typeface="Century Gothic" charset="0"/>
                      <a:ea typeface="Century Gothic" charset="0"/>
                      <a:cs typeface="Century Gothic" charset="0"/>
                    </a:endParaRPr>
                  </a:p>
                </p:txBody>
              </p:sp>
              <p:sp>
                <p:nvSpPr>
                  <p:cNvPr id="73" name="Freeform 72"/>
                  <p:cNvSpPr>
                    <a:spLocks/>
                  </p:cNvSpPr>
                  <p:nvPr/>
                </p:nvSpPr>
                <p:spPr bwMode="auto">
                  <a:xfrm>
                    <a:off x="2952138" y="3407820"/>
                    <a:ext cx="325372" cy="87902"/>
                  </a:xfrm>
                  <a:custGeom>
                    <a:avLst/>
                    <a:gdLst>
                      <a:gd name="T0" fmla="*/ 0 w 248"/>
                      <a:gd name="T1" fmla="*/ 67 h 67"/>
                      <a:gd name="T2" fmla="*/ 248 w 248"/>
                      <a:gd name="T3" fmla="*/ 67 h 67"/>
                      <a:gd name="T4" fmla="*/ 248 w 248"/>
                      <a:gd name="T5" fmla="*/ 0 h 67"/>
                      <a:gd name="T6" fmla="*/ 0 w 248"/>
                      <a:gd name="T7" fmla="*/ 0 h 67"/>
                      <a:gd name="T8" fmla="*/ 0 w 248"/>
                      <a:gd name="T9" fmla="*/ 67 h 67"/>
                      <a:gd name="T10" fmla="*/ 0 w 248"/>
                      <a:gd name="T11" fmla="*/ 67 h 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48" h="67">
                        <a:moveTo>
                          <a:pt x="0" y="67"/>
                        </a:moveTo>
                        <a:lnTo>
                          <a:pt x="248" y="67"/>
                        </a:lnTo>
                        <a:lnTo>
                          <a:pt x="248" y="0"/>
                        </a:lnTo>
                        <a:lnTo>
                          <a:pt x="0" y="0"/>
                        </a:lnTo>
                        <a:lnTo>
                          <a:pt x="0" y="67"/>
                        </a:lnTo>
                        <a:lnTo>
                          <a:pt x="0" y="6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2400">
                      <a:latin typeface="Century Gothic" charset="0"/>
                      <a:ea typeface="Century Gothic" charset="0"/>
                      <a:cs typeface="Century Gothic" charset="0"/>
                    </a:endParaRPr>
                  </a:p>
                </p:txBody>
              </p:sp>
              <p:sp>
                <p:nvSpPr>
                  <p:cNvPr id="74" name="Freeform 73"/>
                  <p:cNvSpPr>
                    <a:spLocks/>
                  </p:cNvSpPr>
                  <p:nvPr/>
                </p:nvSpPr>
                <p:spPr bwMode="auto">
                  <a:xfrm>
                    <a:off x="2952138" y="3510155"/>
                    <a:ext cx="325372" cy="85278"/>
                  </a:xfrm>
                  <a:custGeom>
                    <a:avLst/>
                    <a:gdLst>
                      <a:gd name="T0" fmla="*/ 0 w 248"/>
                      <a:gd name="T1" fmla="*/ 65 h 65"/>
                      <a:gd name="T2" fmla="*/ 248 w 248"/>
                      <a:gd name="T3" fmla="*/ 65 h 65"/>
                      <a:gd name="T4" fmla="*/ 248 w 248"/>
                      <a:gd name="T5" fmla="*/ 0 h 65"/>
                      <a:gd name="T6" fmla="*/ 0 w 248"/>
                      <a:gd name="T7" fmla="*/ 0 h 65"/>
                      <a:gd name="T8" fmla="*/ 0 w 248"/>
                      <a:gd name="T9" fmla="*/ 65 h 65"/>
                      <a:gd name="T10" fmla="*/ 0 w 248"/>
                      <a:gd name="T11" fmla="*/ 65 h 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48" h="65">
                        <a:moveTo>
                          <a:pt x="0" y="65"/>
                        </a:moveTo>
                        <a:lnTo>
                          <a:pt x="248" y="65"/>
                        </a:lnTo>
                        <a:lnTo>
                          <a:pt x="248" y="0"/>
                        </a:lnTo>
                        <a:lnTo>
                          <a:pt x="0" y="0"/>
                        </a:lnTo>
                        <a:lnTo>
                          <a:pt x="0" y="65"/>
                        </a:lnTo>
                        <a:lnTo>
                          <a:pt x="0" y="6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2400">
                      <a:latin typeface="Century Gothic" charset="0"/>
                      <a:ea typeface="Century Gothic" charset="0"/>
                      <a:cs typeface="Century Gothic" charset="0"/>
                    </a:endParaRPr>
                  </a:p>
                </p:txBody>
              </p:sp>
              <p:sp>
                <p:nvSpPr>
                  <p:cNvPr id="75" name="Freeform 74"/>
                  <p:cNvSpPr>
                    <a:spLocks/>
                  </p:cNvSpPr>
                  <p:nvPr/>
                </p:nvSpPr>
                <p:spPr bwMode="auto">
                  <a:xfrm>
                    <a:off x="2952138" y="3609866"/>
                    <a:ext cx="325372" cy="85278"/>
                  </a:xfrm>
                  <a:custGeom>
                    <a:avLst/>
                    <a:gdLst>
                      <a:gd name="T0" fmla="*/ 0 w 86"/>
                      <a:gd name="T1" fmla="*/ 22 h 22"/>
                      <a:gd name="T2" fmla="*/ 86 w 86"/>
                      <a:gd name="T3" fmla="*/ 22 h 22"/>
                      <a:gd name="T4" fmla="*/ 86 w 86"/>
                      <a:gd name="T5" fmla="*/ 1 h 22"/>
                      <a:gd name="T6" fmla="*/ 85 w 86"/>
                      <a:gd name="T7" fmla="*/ 0 h 22"/>
                      <a:gd name="T8" fmla="*/ 0 w 86"/>
                      <a:gd name="T9" fmla="*/ 0 h 22"/>
                      <a:gd name="T10" fmla="*/ 0 w 86"/>
                      <a:gd name="T11" fmla="*/ 22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86" h="22">
                        <a:moveTo>
                          <a:pt x="0" y="22"/>
                        </a:moveTo>
                        <a:cubicBezTo>
                          <a:pt x="86" y="22"/>
                          <a:pt x="86" y="22"/>
                          <a:pt x="86" y="22"/>
                        </a:cubicBezTo>
                        <a:cubicBezTo>
                          <a:pt x="86" y="1"/>
                          <a:pt x="86" y="1"/>
                          <a:pt x="86" y="1"/>
                        </a:cubicBezTo>
                        <a:cubicBezTo>
                          <a:pt x="86" y="0"/>
                          <a:pt x="86" y="0"/>
                          <a:pt x="85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22"/>
                          <a:pt x="0" y="22"/>
                          <a:pt x="0" y="2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2400">
                      <a:latin typeface="Century Gothic" charset="0"/>
                      <a:ea typeface="Century Gothic" charset="0"/>
                      <a:cs typeface="Century Gothic" charset="0"/>
                    </a:endParaRPr>
                  </a:p>
                </p:txBody>
              </p:sp>
              <p:sp>
                <p:nvSpPr>
                  <p:cNvPr id="76" name="Freeform 75"/>
                  <p:cNvSpPr>
                    <a:spLocks/>
                  </p:cNvSpPr>
                  <p:nvPr/>
                </p:nvSpPr>
                <p:spPr bwMode="auto">
                  <a:xfrm>
                    <a:off x="3898078" y="3308110"/>
                    <a:ext cx="325372" cy="83967"/>
                  </a:xfrm>
                  <a:custGeom>
                    <a:avLst/>
                    <a:gdLst>
                      <a:gd name="T0" fmla="*/ 0 w 248"/>
                      <a:gd name="T1" fmla="*/ 64 h 64"/>
                      <a:gd name="T2" fmla="*/ 248 w 248"/>
                      <a:gd name="T3" fmla="*/ 64 h 64"/>
                      <a:gd name="T4" fmla="*/ 248 w 248"/>
                      <a:gd name="T5" fmla="*/ 0 h 64"/>
                      <a:gd name="T6" fmla="*/ 0 w 248"/>
                      <a:gd name="T7" fmla="*/ 0 h 64"/>
                      <a:gd name="T8" fmla="*/ 0 w 248"/>
                      <a:gd name="T9" fmla="*/ 64 h 64"/>
                      <a:gd name="T10" fmla="*/ 0 w 248"/>
                      <a:gd name="T11" fmla="*/ 64 h 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48" h="64">
                        <a:moveTo>
                          <a:pt x="0" y="64"/>
                        </a:moveTo>
                        <a:lnTo>
                          <a:pt x="248" y="64"/>
                        </a:lnTo>
                        <a:lnTo>
                          <a:pt x="248" y="0"/>
                        </a:lnTo>
                        <a:lnTo>
                          <a:pt x="0" y="0"/>
                        </a:lnTo>
                        <a:lnTo>
                          <a:pt x="0" y="64"/>
                        </a:lnTo>
                        <a:lnTo>
                          <a:pt x="0" y="6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2400">
                      <a:latin typeface="Century Gothic" charset="0"/>
                      <a:ea typeface="Century Gothic" charset="0"/>
                      <a:cs typeface="Century Gothic" charset="0"/>
                    </a:endParaRPr>
                  </a:p>
                </p:txBody>
              </p:sp>
              <p:sp>
                <p:nvSpPr>
                  <p:cNvPr id="77" name="Freeform 76"/>
                  <p:cNvSpPr>
                    <a:spLocks/>
                  </p:cNvSpPr>
                  <p:nvPr/>
                </p:nvSpPr>
                <p:spPr bwMode="auto">
                  <a:xfrm>
                    <a:off x="3898078" y="3407820"/>
                    <a:ext cx="325372" cy="87902"/>
                  </a:xfrm>
                  <a:custGeom>
                    <a:avLst/>
                    <a:gdLst>
                      <a:gd name="T0" fmla="*/ 0 w 248"/>
                      <a:gd name="T1" fmla="*/ 67 h 67"/>
                      <a:gd name="T2" fmla="*/ 248 w 248"/>
                      <a:gd name="T3" fmla="*/ 67 h 67"/>
                      <a:gd name="T4" fmla="*/ 248 w 248"/>
                      <a:gd name="T5" fmla="*/ 0 h 67"/>
                      <a:gd name="T6" fmla="*/ 0 w 248"/>
                      <a:gd name="T7" fmla="*/ 0 h 67"/>
                      <a:gd name="T8" fmla="*/ 0 w 248"/>
                      <a:gd name="T9" fmla="*/ 67 h 67"/>
                      <a:gd name="T10" fmla="*/ 0 w 248"/>
                      <a:gd name="T11" fmla="*/ 67 h 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48" h="67">
                        <a:moveTo>
                          <a:pt x="0" y="67"/>
                        </a:moveTo>
                        <a:lnTo>
                          <a:pt x="248" y="67"/>
                        </a:lnTo>
                        <a:lnTo>
                          <a:pt x="248" y="0"/>
                        </a:lnTo>
                        <a:lnTo>
                          <a:pt x="0" y="0"/>
                        </a:lnTo>
                        <a:lnTo>
                          <a:pt x="0" y="67"/>
                        </a:lnTo>
                        <a:lnTo>
                          <a:pt x="0" y="6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2400">
                      <a:latin typeface="Century Gothic" charset="0"/>
                      <a:ea typeface="Century Gothic" charset="0"/>
                      <a:cs typeface="Century Gothic" charset="0"/>
                    </a:endParaRPr>
                  </a:p>
                </p:txBody>
              </p:sp>
              <p:sp>
                <p:nvSpPr>
                  <p:cNvPr id="78" name="Freeform 77"/>
                  <p:cNvSpPr>
                    <a:spLocks/>
                  </p:cNvSpPr>
                  <p:nvPr/>
                </p:nvSpPr>
                <p:spPr bwMode="auto">
                  <a:xfrm>
                    <a:off x="3898078" y="3510155"/>
                    <a:ext cx="325372" cy="85278"/>
                  </a:xfrm>
                  <a:custGeom>
                    <a:avLst/>
                    <a:gdLst>
                      <a:gd name="T0" fmla="*/ 0 w 248"/>
                      <a:gd name="T1" fmla="*/ 65 h 65"/>
                      <a:gd name="T2" fmla="*/ 248 w 248"/>
                      <a:gd name="T3" fmla="*/ 65 h 65"/>
                      <a:gd name="T4" fmla="*/ 248 w 248"/>
                      <a:gd name="T5" fmla="*/ 0 h 65"/>
                      <a:gd name="T6" fmla="*/ 0 w 248"/>
                      <a:gd name="T7" fmla="*/ 0 h 65"/>
                      <a:gd name="T8" fmla="*/ 0 w 248"/>
                      <a:gd name="T9" fmla="*/ 65 h 65"/>
                      <a:gd name="T10" fmla="*/ 0 w 248"/>
                      <a:gd name="T11" fmla="*/ 65 h 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48" h="65">
                        <a:moveTo>
                          <a:pt x="0" y="65"/>
                        </a:moveTo>
                        <a:lnTo>
                          <a:pt x="248" y="65"/>
                        </a:lnTo>
                        <a:lnTo>
                          <a:pt x="248" y="0"/>
                        </a:lnTo>
                        <a:lnTo>
                          <a:pt x="0" y="0"/>
                        </a:lnTo>
                        <a:lnTo>
                          <a:pt x="0" y="65"/>
                        </a:lnTo>
                        <a:lnTo>
                          <a:pt x="0" y="6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2400">
                      <a:latin typeface="Century Gothic" charset="0"/>
                      <a:ea typeface="Century Gothic" charset="0"/>
                      <a:cs typeface="Century Gothic" charset="0"/>
                    </a:endParaRPr>
                  </a:p>
                </p:txBody>
              </p:sp>
              <p:sp>
                <p:nvSpPr>
                  <p:cNvPr id="79" name="Freeform 78"/>
                  <p:cNvSpPr>
                    <a:spLocks/>
                  </p:cNvSpPr>
                  <p:nvPr/>
                </p:nvSpPr>
                <p:spPr bwMode="auto">
                  <a:xfrm>
                    <a:off x="3898078" y="3609866"/>
                    <a:ext cx="325372" cy="85278"/>
                  </a:xfrm>
                  <a:custGeom>
                    <a:avLst/>
                    <a:gdLst>
                      <a:gd name="T0" fmla="*/ 0 w 86"/>
                      <a:gd name="T1" fmla="*/ 22 h 22"/>
                      <a:gd name="T2" fmla="*/ 86 w 86"/>
                      <a:gd name="T3" fmla="*/ 22 h 22"/>
                      <a:gd name="T4" fmla="*/ 86 w 86"/>
                      <a:gd name="T5" fmla="*/ 1 h 22"/>
                      <a:gd name="T6" fmla="*/ 85 w 86"/>
                      <a:gd name="T7" fmla="*/ 0 h 22"/>
                      <a:gd name="T8" fmla="*/ 0 w 86"/>
                      <a:gd name="T9" fmla="*/ 0 h 22"/>
                      <a:gd name="T10" fmla="*/ 0 w 86"/>
                      <a:gd name="T11" fmla="*/ 22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86" h="22">
                        <a:moveTo>
                          <a:pt x="0" y="22"/>
                        </a:moveTo>
                        <a:cubicBezTo>
                          <a:pt x="86" y="22"/>
                          <a:pt x="86" y="22"/>
                          <a:pt x="86" y="22"/>
                        </a:cubicBezTo>
                        <a:cubicBezTo>
                          <a:pt x="86" y="1"/>
                          <a:pt x="86" y="1"/>
                          <a:pt x="86" y="1"/>
                        </a:cubicBezTo>
                        <a:cubicBezTo>
                          <a:pt x="86" y="0"/>
                          <a:pt x="86" y="0"/>
                          <a:pt x="85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22"/>
                          <a:pt x="0" y="22"/>
                          <a:pt x="0" y="2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2400">
                      <a:latin typeface="Century Gothic" charset="0"/>
                      <a:ea typeface="Century Gothic" charset="0"/>
                      <a:cs typeface="Century Gothic" charset="0"/>
                    </a:endParaRPr>
                  </a:p>
                </p:txBody>
              </p:sp>
            </p:grpSp>
            <p:sp>
              <p:nvSpPr>
                <p:cNvPr id="67" name="TextBox 66"/>
                <p:cNvSpPr txBox="1"/>
                <p:nvPr/>
              </p:nvSpPr>
              <p:spPr>
                <a:xfrm>
                  <a:off x="9360708" y="2775342"/>
                  <a:ext cx="11485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Databases</a:t>
                  </a:r>
                </a:p>
              </p:txBody>
            </p:sp>
          </p:grpSp>
          <p:cxnSp>
            <p:nvCxnSpPr>
              <p:cNvPr id="80" name="Straight Arrow Connector 79"/>
              <p:cNvCxnSpPr>
                <a:stCxn id="155" idx="1"/>
              </p:cNvCxnSpPr>
              <p:nvPr/>
            </p:nvCxnSpPr>
            <p:spPr>
              <a:xfrm>
                <a:off x="3917087" y="3645154"/>
                <a:ext cx="0" cy="456164"/>
              </a:xfrm>
              <a:prstGeom prst="straightConnector1">
                <a:avLst/>
              </a:prstGeom>
              <a:ln w="15875" cmpd="sng">
                <a:solidFill>
                  <a:schemeClr val="bg2"/>
                </a:solidFill>
                <a:prstDash val="sysDash"/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Round Diagonal Corner Rectangle 80"/>
              <p:cNvSpPr/>
              <p:nvPr/>
            </p:nvSpPr>
            <p:spPr>
              <a:xfrm>
                <a:off x="441399" y="4109563"/>
                <a:ext cx="1256055" cy="662736"/>
              </a:xfrm>
              <a:prstGeom prst="round2Diag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Remediation</a:t>
                </a:r>
              </a:p>
            </p:txBody>
          </p:sp>
          <p:cxnSp>
            <p:nvCxnSpPr>
              <p:cNvPr id="82" name="Straight Arrow Connector 81"/>
              <p:cNvCxnSpPr/>
              <p:nvPr/>
            </p:nvCxnSpPr>
            <p:spPr>
              <a:xfrm>
                <a:off x="3930695" y="4795444"/>
                <a:ext cx="0" cy="335944"/>
              </a:xfrm>
              <a:prstGeom prst="straightConnector1">
                <a:avLst/>
              </a:prstGeom>
              <a:ln w="15875" cmpd="sng">
                <a:solidFill>
                  <a:schemeClr val="bg2"/>
                </a:solidFill>
                <a:prstDash val="sysDash"/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3" name="Group 82"/>
              <p:cNvGrpSpPr/>
              <p:nvPr/>
            </p:nvGrpSpPr>
            <p:grpSpPr>
              <a:xfrm>
                <a:off x="2048534" y="4109562"/>
                <a:ext cx="5388656" cy="660157"/>
                <a:chOff x="2041076" y="4677771"/>
                <a:chExt cx="5388656" cy="660157"/>
              </a:xfrm>
            </p:grpSpPr>
            <p:sp>
              <p:nvSpPr>
                <p:cNvPr id="84" name="Round Diagonal Corner Rectangle 83"/>
                <p:cNvSpPr/>
                <p:nvPr/>
              </p:nvSpPr>
              <p:spPr>
                <a:xfrm>
                  <a:off x="2041076" y="4677771"/>
                  <a:ext cx="5388656" cy="660157"/>
                </a:xfrm>
                <a:prstGeom prst="round2Diag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85" name="Group 84"/>
                <p:cNvGrpSpPr/>
                <p:nvPr/>
              </p:nvGrpSpPr>
              <p:grpSpPr>
                <a:xfrm>
                  <a:off x="2066198" y="4778805"/>
                  <a:ext cx="1558789" cy="530885"/>
                  <a:chOff x="2052300" y="4778805"/>
                  <a:chExt cx="1558789" cy="530885"/>
                </a:xfrm>
              </p:grpSpPr>
              <p:grpSp>
                <p:nvGrpSpPr>
                  <p:cNvPr id="100" name="Group 99"/>
                  <p:cNvGrpSpPr/>
                  <p:nvPr/>
                </p:nvGrpSpPr>
                <p:grpSpPr>
                  <a:xfrm>
                    <a:off x="2520146" y="4778805"/>
                    <a:ext cx="623096" cy="282877"/>
                    <a:chOff x="6958590" y="3131977"/>
                    <a:chExt cx="1170420" cy="531355"/>
                  </a:xfrm>
                </p:grpSpPr>
                <p:sp>
                  <p:nvSpPr>
                    <p:cNvPr id="102" name="Freeform 71"/>
                    <p:cNvSpPr>
                      <a:spLocks/>
                    </p:cNvSpPr>
                    <p:nvPr/>
                  </p:nvSpPr>
                  <p:spPr bwMode="auto">
                    <a:xfrm>
                      <a:off x="8022215" y="3239561"/>
                      <a:ext cx="50511" cy="174494"/>
                    </a:xfrm>
                    <a:custGeom>
                      <a:avLst/>
                      <a:gdLst>
                        <a:gd name="T0" fmla="*/ 6 w 13"/>
                        <a:gd name="T1" fmla="*/ 8 h 50"/>
                        <a:gd name="T2" fmla="*/ 1 w 13"/>
                        <a:gd name="T3" fmla="*/ 19 h 50"/>
                        <a:gd name="T4" fmla="*/ 0 w 13"/>
                        <a:gd name="T5" fmla="*/ 25 h 50"/>
                        <a:gd name="T6" fmla="*/ 13 w 13"/>
                        <a:gd name="T7" fmla="*/ 50 h 50"/>
                        <a:gd name="T8" fmla="*/ 13 w 13"/>
                        <a:gd name="T9" fmla="*/ 0 h 50"/>
                        <a:gd name="T10" fmla="*/ 6 w 13"/>
                        <a:gd name="T11" fmla="*/ 0 h 50"/>
                        <a:gd name="T12" fmla="*/ 6 w 13"/>
                        <a:gd name="T13" fmla="*/ 8 h 5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3" h="50">
                          <a:moveTo>
                            <a:pt x="6" y="8"/>
                          </a:moveTo>
                          <a:cubicBezTo>
                            <a:pt x="5" y="12"/>
                            <a:pt x="4" y="16"/>
                            <a:pt x="1" y="19"/>
                          </a:cubicBezTo>
                          <a:cubicBezTo>
                            <a:pt x="0" y="25"/>
                            <a:pt x="0" y="25"/>
                            <a:pt x="0" y="25"/>
                          </a:cubicBezTo>
                          <a:cubicBezTo>
                            <a:pt x="13" y="50"/>
                            <a:pt x="13" y="50"/>
                            <a:pt x="13" y="50"/>
                          </a:cubicBezTo>
                          <a:cubicBezTo>
                            <a:pt x="13" y="0"/>
                            <a:pt x="13" y="0"/>
                            <a:pt x="13" y="0"/>
                          </a:cubicBezTo>
                          <a:cubicBezTo>
                            <a:pt x="6" y="0"/>
                            <a:pt x="6" y="0"/>
                            <a:pt x="6" y="0"/>
                          </a:cubicBezTo>
                          <a:cubicBezTo>
                            <a:pt x="6" y="2"/>
                            <a:pt x="6" y="5"/>
                            <a:pt x="6" y="8"/>
                          </a:cubicBezTo>
                          <a:close/>
                        </a:path>
                      </a:pathLst>
                    </a:custGeom>
                    <a:solidFill>
                      <a:srgbClr val="309DB5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21920" tIns="60960" rIns="121920" bIns="609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endParaRPr lang="en-US" sz="2400"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p:txBody>
                </p:sp>
                <p:sp>
                  <p:nvSpPr>
                    <p:cNvPr id="103" name="Freeform 72"/>
                    <p:cNvSpPr>
                      <a:spLocks/>
                    </p:cNvSpPr>
                    <p:nvPr/>
                  </p:nvSpPr>
                  <p:spPr bwMode="auto">
                    <a:xfrm>
                      <a:off x="7849332" y="3368062"/>
                      <a:ext cx="258328" cy="295196"/>
                    </a:xfrm>
                    <a:custGeom>
                      <a:avLst/>
                      <a:gdLst>
                        <a:gd name="T0" fmla="*/ 60 w 68"/>
                        <a:gd name="T1" fmla="*/ 56 h 85"/>
                        <a:gd name="T2" fmla="*/ 60 w 68"/>
                        <a:gd name="T3" fmla="*/ 53 h 85"/>
                        <a:gd name="T4" fmla="*/ 57 w 68"/>
                        <a:gd name="T5" fmla="*/ 52 h 85"/>
                        <a:gd name="T6" fmla="*/ 51 w 68"/>
                        <a:gd name="T7" fmla="*/ 45 h 85"/>
                        <a:gd name="T8" fmla="*/ 53 w 68"/>
                        <a:gd name="T9" fmla="*/ 39 h 85"/>
                        <a:gd name="T10" fmla="*/ 49 w 68"/>
                        <a:gd name="T11" fmla="*/ 34 h 85"/>
                        <a:gd name="T12" fmla="*/ 49 w 68"/>
                        <a:gd name="T13" fmla="*/ 30 h 85"/>
                        <a:gd name="T14" fmla="*/ 47 w 68"/>
                        <a:gd name="T15" fmla="*/ 29 h 85"/>
                        <a:gd name="T16" fmla="*/ 42 w 68"/>
                        <a:gd name="T17" fmla="*/ 21 h 85"/>
                        <a:gd name="T18" fmla="*/ 39 w 68"/>
                        <a:gd name="T19" fmla="*/ 21 h 85"/>
                        <a:gd name="T20" fmla="*/ 30 w 68"/>
                        <a:gd name="T21" fmla="*/ 5 h 85"/>
                        <a:gd name="T22" fmla="*/ 26 w 68"/>
                        <a:gd name="T23" fmla="*/ 3 h 85"/>
                        <a:gd name="T24" fmla="*/ 21 w 68"/>
                        <a:gd name="T25" fmla="*/ 0 h 85"/>
                        <a:gd name="T26" fmla="*/ 18 w 68"/>
                        <a:gd name="T27" fmla="*/ 4 h 85"/>
                        <a:gd name="T28" fmla="*/ 15 w 68"/>
                        <a:gd name="T29" fmla="*/ 71 h 85"/>
                        <a:gd name="T30" fmla="*/ 13 w 68"/>
                        <a:gd name="T31" fmla="*/ 71 h 85"/>
                        <a:gd name="T32" fmla="*/ 5 w 68"/>
                        <a:gd name="T33" fmla="*/ 79 h 85"/>
                        <a:gd name="T34" fmla="*/ 0 w 68"/>
                        <a:gd name="T35" fmla="*/ 85 h 85"/>
                        <a:gd name="T36" fmla="*/ 0 w 68"/>
                        <a:gd name="T37" fmla="*/ 85 h 85"/>
                        <a:gd name="T38" fmla="*/ 68 w 68"/>
                        <a:gd name="T39" fmla="*/ 85 h 85"/>
                        <a:gd name="T40" fmla="*/ 68 w 68"/>
                        <a:gd name="T41" fmla="*/ 62 h 85"/>
                        <a:gd name="T42" fmla="*/ 60 w 68"/>
                        <a:gd name="T43" fmla="*/ 56 h 8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</a:cxnLst>
                      <a:rect l="0" t="0" r="r" b="b"/>
                      <a:pathLst>
                        <a:path w="68" h="85">
                          <a:moveTo>
                            <a:pt x="60" y="56"/>
                          </a:moveTo>
                          <a:cubicBezTo>
                            <a:pt x="60" y="53"/>
                            <a:pt x="60" y="53"/>
                            <a:pt x="60" y="53"/>
                          </a:cubicBezTo>
                          <a:cubicBezTo>
                            <a:pt x="57" y="52"/>
                            <a:pt x="57" y="52"/>
                            <a:pt x="57" y="52"/>
                          </a:cubicBezTo>
                          <a:cubicBezTo>
                            <a:pt x="51" y="45"/>
                            <a:pt x="51" y="45"/>
                            <a:pt x="51" y="45"/>
                          </a:cubicBezTo>
                          <a:cubicBezTo>
                            <a:pt x="53" y="39"/>
                            <a:pt x="53" y="39"/>
                            <a:pt x="53" y="39"/>
                          </a:cubicBezTo>
                          <a:cubicBezTo>
                            <a:pt x="49" y="34"/>
                            <a:pt x="49" y="34"/>
                            <a:pt x="49" y="34"/>
                          </a:cubicBezTo>
                          <a:cubicBezTo>
                            <a:pt x="49" y="30"/>
                            <a:pt x="49" y="30"/>
                            <a:pt x="49" y="30"/>
                          </a:cubicBezTo>
                          <a:cubicBezTo>
                            <a:pt x="47" y="29"/>
                            <a:pt x="47" y="29"/>
                            <a:pt x="47" y="29"/>
                          </a:cubicBezTo>
                          <a:cubicBezTo>
                            <a:pt x="42" y="21"/>
                            <a:pt x="42" y="21"/>
                            <a:pt x="42" y="21"/>
                          </a:cubicBezTo>
                          <a:cubicBezTo>
                            <a:pt x="39" y="21"/>
                            <a:pt x="39" y="21"/>
                            <a:pt x="39" y="21"/>
                          </a:cubicBezTo>
                          <a:cubicBezTo>
                            <a:pt x="30" y="5"/>
                            <a:pt x="30" y="5"/>
                            <a:pt x="30" y="5"/>
                          </a:cubicBezTo>
                          <a:cubicBezTo>
                            <a:pt x="29" y="4"/>
                            <a:pt x="26" y="3"/>
                            <a:pt x="26" y="3"/>
                          </a:cubicBezTo>
                          <a:cubicBezTo>
                            <a:pt x="25" y="3"/>
                            <a:pt x="24" y="3"/>
                            <a:pt x="21" y="0"/>
                          </a:cubicBezTo>
                          <a:cubicBezTo>
                            <a:pt x="18" y="4"/>
                            <a:pt x="18" y="4"/>
                            <a:pt x="18" y="4"/>
                          </a:cubicBezTo>
                          <a:cubicBezTo>
                            <a:pt x="15" y="71"/>
                            <a:pt x="15" y="71"/>
                            <a:pt x="15" y="71"/>
                          </a:cubicBezTo>
                          <a:cubicBezTo>
                            <a:pt x="13" y="71"/>
                            <a:pt x="13" y="71"/>
                            <a:pt x="13" y="71"/>
                          </a:cubicBezTo>
                          <a:cubicBezTo>
                            <a:pt x="12" y="72"/>
                            <a:pt x="7" y="76"/>
                            <a:pt x="5" y="79"/>
                          </a:cubicBezTo>
                          <a:cubicBezTo>
                            <a:pt x="0" y="85"/>
                            <a:pt x="0" y="85"/>
                            <a:pt x="0" y="85"/>
                          </a:cubicBezTo>
                          <a:cubicBezTo>
                            <a:pt x="0" y="85"/>
                            <a:pt x="0" y="85"/>
                            <a:pt x="0" y="85"/>
                          </a:cubicBezTo>
                          <a:cubicBezTo>
                            <a:pt x="68" y="85"/>
                            <a:pt x="68" y="85"/>
                            <a:pt x="68" y="85"/>
                          </a:cubicBezTo>
                          <a:cubicBezTo>
                            <a:pt x="68" y="62"/>
                            <a:pt x="68" y="62"/>
                            <a:pt x="68" y="62"/>
                          </a:cubicBezTo>
                          <a:lnTo>
                            <a:pt x="60" y="56"/>
                          </a:lnTo>
                          <a:close/>
                        </a:path>
                      </a:pathLst>
                    </a:custGeom>
                    <a:solidFill>
                      <a:srgbClr val="309DB5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21920" tIns="60960" rIns="121920" bIns="609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endParaRPr lang="en-US" sz="2400"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p:txBody>
                </p:sp>
                <p:sp>
                  <p:nvSpPr>
                    <p:cNvPr id="104" name="Freeform 73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958590" y="3239561"/>
                      <a:ext cx="851477" cy="423771"/>
                    </a:xfrm>
                    <a:custGeom>
                      <a:avLst/>
                      <a:gdLst>
                        <a:gd name="T0" fmla="*/ 225 w 225"/>
                        <a:gd name="T1" fmla="*/ 121 h 122"/>
                        <a:gd name="T2" fmla="*/ 214 w 225"/>
                        <a:gd name="T3" fmla="*/ 103 h 122"/>
                        <a:gd name="T4" fmla="*/ 214 w 225"/>
                        <a:gd name="T5" fmla="*/ 102 h 122"/>
                        <a:gd name="T6" fmla="*/ 216 w 225"/>
                        <a:gd name="T7" fmla="*/ 97 h 122"/>
                        <a:gd name="T8" fmla="*/ 214 w 225"/>
                        <a:gd name="T9" fmla="*/ 95 h 122"/>
                        <a:gd name="T10" fmla="*/ 212 w 225"/>
                        <a:gd name="T11" fmla="*/ 89 h 122"/>
                        <a:gd name="T12" fmla="*/ 215 w 225"/>
                        <a:gd name="T13" fmla="*/ 83 h 122"/>
                        <a:gd name="T14" fmla="*/ 216 w 225"/>
                        <a:gd name="T15" fmla="*/ 81 h 122"/>
                        <a:gd name="T16" fmla="*/ 217 w 225"/>
                        <a:gd name="T17" fmla="*/ 72 h 122"/>
                        <a:gd name="T18" fmla="*/ 214 w 225"/>
                        <a:gd name="T19" fmla="*/ 66 h 122"/>
                        <a:gd name="T20" fmla="*/ 216 w 225"/>
                        <a:gd name="T21" fmla="*/ 60 h 122"/>
                        <a:gd name="T22" fmla="*/ 213 w 225"/>
                        <a:gd name="T23" fmla="*/ 56 h 122"/>
                        <a:gd name="T24" fmla="*/ 214 w 225"/>
                        <a:gd name="T25" fmla="*/ 39 h 122"/>
                        <a:gd name="T26" fmla="*/ 209 w 225"/>
                        <a:gd name="T27" fmla="*/ 33 h 122"/>
                        <a:gd name="T28" fmla="*/ 209 w 225"/>
                        <a:gd name="T29" fmla="*/ 31 h 122"/>
                        <a:gd name="T30" fmla="*/ 207 w 225"/>
                        <a:gd name="T31" fmla="*/ 28 h 122"/>
                        <a:gd name="T32" fmla="*/ 199 w 225"/>
                        <a:gd name="T33" fmla="*/ 0 h 122"/>
                        <a:gd name="T34" fmla="*/ 0 w 225"/>
                        <a:gd name="T35" fmla="*/ 0 h 122"/>
                        <a:gd name="T36" fmla="*/ 0 w 225"/>
                        <a:gd name="T37" fmla="*/ 122 h 122"/>
                        <a:gd name="T38" fmla="*/ 225 w 225"/>
                        <a:gd name="T39" fmla="*/ 122 h 122"/>
                        <a:gd name="T40" fmla="*/ 225 w 225"/>
                        <a:gd name="T41" fmla="*/ 121 h 122"/>
                        <a:gd name="T42" fmla="*/ 41 w 225"/>
                        <a:gd name="T43" fmla="*/ 110 h 122"/>
                        <a:gd name="T44" fmla="*/ 22 w 225"/>
                        <a:gd name="T45" fmla="*/ 110 h 122"/>
                        <a:gd name="T46" fmla="*/ 22 w 225"/>
                        <a:gd name="T47" fmla="*/ 12 h 122"/>
                        <a:gd name="T48" fmla="*/ 41 w 225"/>
                        <a:gd name="T49" fmla="*/ 12 h 122"/>
                        <a:gd name="T50" fmla="*/ 41 w 225"/>
                        <a:gd name="T51" fmla="*/ 110 h 122"/>
                        <a:gd name="T52" fmla="*/ 78 w 225"/>
                        <a:gd name="T53" fmla="*/ 110 h 122"/>
                        <a:gd name="T54" fmla="*/ 59 w 225"/>
                        <a:gd name="T55" fmla="*/ 110 h 122"/>
                        <a:gd name="T56" fmla="*/ 59 w 225"/>
                        <a:gd name="T57" fmla="*/ 12 h 122"/>
                        <a:gd name="T58" fmla="*/ 78 w 225"/>
                        <a:gd name="T59" fmla="*/ 12 h 122"/>
                        <a:gd name="T60" fmla="*/ 78 w 225"/>
                        <a:gd name="T61" fmla="*/ 110 h 122"/>
                        <a:gd name="T62" fmla="*/ 115 w 225"/>
                        <a:gd name="T63" fmla="*/ 110 h 122"/>
                        <a:gd name="T64" fmla="*/ 95 w 225"/>
                        <a:gd name="T65" fmla="*/ 110 h 122"/>
                        <a:gd name="T66" fmla="*/ 95 w 225"/>
                        <a:gd name="T67" fmla="*/ 12 h 122"/>
                        <a:gd name="T68" fmla="*/ 115 w 225"/>
                        <a:gd name="T69" fmla="*/ 12 h 122"/>
                        <a:gd name="T70" fmla="*/ 115 w 225"/>
                        <a:gd name="T71" fmla="*/ 110 h 122"/>
                        <a:gd name="T72" fmla="*/ 152 w 225"/>
                        <a:gd name="T73" fmla="*/ 110 h 122"/>
                        <a:gd name="T74" fmla="*/ 132 w 225"/>
                        <a:gd name="T75" fmla="*/ 110 h 122"/>
                        <a:gd name="T76" fmla="*/ 132 w 225"/>
                        <a:gd name="T77" fmla="*/ 12 h 122"/>
                        <a:gd name="T78" fmla="*/ 152 w 225"/>
                        <a:gd name="T79" fmla="*/ 12 h 122"/>
                        <a:gd name="T80" fmla="*/ 152 w 225"/>
                        <a:gd name="T81" fmla="*/ 110 h 1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</a:cxnLst>
                      <a:rect l="0" t="0" r="r" b="b"/>
                      <a:pathLst>
                        <a:path w="225" h="122">
                          <a:moveTo>
                            <a:pt x="225" y="121"/>
                          </a:moveTo>
                          <a:cubicBezTo>
                            <a:pt x="214" y="103"/>
                            <a:pt x="214" y="103"/>
                            <a:pt x="214" y="103"/>
                          </a:cubicBezTo>
                          <a:cubicBezTo>
                            <a:pt x="214" y="102"/>
                            <a:pt x="214" y="102"/>
                            <a:pt x="214" y="102"/>
                          </a:cubicBezTo>
                          <a:cubicBezTo>
                            <a:pt x="214" y="102"/>
                            <a:pt x="214" y="99"/>
                            <a:pt x="216" y="97"/>
                          </a:cubicBezTo>
                          <a:cubicBezTo>
                            <a:pt x="216" y="97"/>
                            <a:pt x="215" y="96"/>
                            <a:pt x="214" y="95"/>
                          </a:cubicBezTo>
                          <a:cubicBezTo>
                            <a:pt x="212" y="94"/>
                            <a:pt x="212" y="92"/>
                            <a:pt x="212" y="89"/>
                          </a:cubicBezTo>
                          <a:cubicBezTo>
                            <a:pt x="212" y="87"/>
                            <a:pt x="213" y="85"/>
                            <a:pt x="215" y="83"/>
                          </a:cubicBezTo>
                          <a:cubicBezTo>
                            <a:pt x="216" y="82"/>
                            <a:pt x="216" y="81"/>
                            <a:pt x="216" y="81"/>
                          </a:cubicBezTo>
                          <a:cubicBezTo>
                            <a:pt x="215" y="79"/>
                            <a:pt x="212" y="76"/>
                            <a:pt x="217" y="72"/>
                          </a:cubicBezTo>
                          <a:cubicBezTo>
                            <a:pt x="215" y="71"/>
                            <a:pt x="214" y="69"/>
                            <a:pt x="214" y="66"/>
                          </a:cubicBezTo>
                          <a:cubicBezTo>
                            <a:pt x="215" y="65"/>
                            <a:pt x="215" y="62"/>
                            <a:pt x="216" y="60"/>
                          </a:cubicBezTo>
                          <a:cubicBezTo>
                            <a:pt x="213" y="56"/>
                            <a:pt x="213" y="56"/>
                            <a:pt x="213" y="56"/>
                          </a:cubicBezTo>
                          <a:cubicBezTo>
                            <a:pt x="214" y="39"/>
                            <a:pt x="214" y="39"/>
                            <a:pt x="214" y="39"/>
                          </a:cubicBezTo>
                          <a:cubicBezTo>
                            <a:pt x="212" y="38"/>
                            <a:pt x="210" y="36"/>
                            <a:pt x="209" y="33"/>
                          </a:cubicBezTo>
                          <a:cubicBezTo>
                            <a:pt x="209" y="32"/>
                            <a:pt x="209" y="31"/>
                            <a:pt x="209" y="31"/>
                          </a:cubicBezTo>
                          <a:cubicBezTo>
                            <a:pt x="209" y="30"/>
                            <a:pt x="209" y="30"/>
                            <a:pt x="207" y="28"/>
                          </a:cubicBezTo>
                          <a:cubicBezTo>
                            <a:pt x="205" y="26"/>
                            <a:pt x="197" y="16"/>
                            <a:pt x="199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0" y="122"/>
                            <a:pt x="0" y="122"/>
                            <a:pt x="0" y="122"/>
                          </a:cubicBezTo>
                          <a:cubicBezTo>
                            <a:pt x="225" y="122"/>
                            <a:pt x="225" y="122"/>
                            <a:pt x="225" y="122"/>
                          </a:cubicBezTo>
                          <a:lnTo>
                            <a:pt x="225" y="121"/>
                          </a:lnTo>
                          <a:close/>
                          <a:moveTo>
                            <a:pt x="41" y="110"/>
                          </a:moveTo>
                          <a:cubicBezTo>
                            <a:pt x="22" y="110"/>
                            <a:pt x="22" y="110"/>
                            <a:pt x="22" y="110"/>
                          </a:cubicBezTo>
                          <a:cubicBezTo>
                            <a:pt x="22" y="12"/>
                            <a:pt x="22" y="12"/>
                            <a:pt x="22" y="12"/>
                          </a:cubicBezTo>
                          <a:cubicBezTo>
                            <a:pt x="41" y="12"/>
                            <a:pt x="41" y="12"/>
                            <a:pt x="41" y="12"/>
                          </a:cubicBezTo>
                          <a:lnTo>
                            <a:pt x="41" y="110"/>
                          </a:lnTo>
                          <a:close/>
                          <a:moveTo>
                            <a:pt x="78" y="110"/>
                          </a:moveTo>
                          <a:cubicBezTo>
                            <a:pt x="59" y="110"/>
                            <a:pt x="59" y="110"/>
                            <a:pt x="59" y="110"/>
                          </a:cubicBezTo>
                          <a:cubicBezTo>
                            <a:pt x="59" y="12"/>
                            <a:pt x="59" y="12"/>
                            <a:pt x="59" y="12"/>
                          </a:cubicBezTo>
                          <a:cubicBezTo>
                            <a:pt x="78" y="12"/>
                            <a:pt x="78" y="12"/>
                            <a:pt x="78" y="12"/>
                          </a:cubicBezTo>
                          <a:lnTo>
                            <a:pt x="78" y="110"/>
                          </a:lnTo>
                          <a:close/>
                          <a:moveTo>
                            <a:pt x="115" y="110"/>
                          </a:moveTo>
                          <a:cubicBezTo>
                            <a:pt x="95" y="110"/>
                            <a:pt x="95" y="110"/>
                            <a:pt x="95" y="110"/>
                          </a:cubicBezTo>
                          <a:cubicBezTo>
                            <a:pt x="95" y="12"/>
                            <a:pt x="95" y="12"/>
                            <a:pt x="95" y="12"/>
                          </a:cubicBezTo>
                          <a:cubicBezTo>
                            <a:pt x="115" y="12"/>
                            <a:pt x="115" y="12"/>
                            <a:pt x="115" y="12"/>
                          </a:cubicBezTo>
                          <a:lnTo>
                            <a:pt x="115" y="110"/>
                          </a:lnTo>
                          <a:close/>
                          <a:moveTo>
                            <a:pt x="152" y="110"/>
                          </a:moveTo>
                          <a:cubicBezTo>
                            <a:pt x="132" y="110"/>
                            <a:pt x="132" y="110"/>
                            <a:pt x="132" y="110"/>
                          </a:cubicBezTo>
                          <a:cubicBezTo>
                            <a:pt x="132" y="12"/>
                            <a:pt x="132" y="12"/>
                            <a:pt x="132" y="12"/>
                          </a:cubicBezTo>
                          <a:cubicBezTo>
                            <a:pt x="152" y="12"/>
                            <a:pt x="152" y="12"/>
                            <a:pt x="152" y="12"/>
                          </a:cubicBezTo>
                          <a:lnTo>
                            <a:pt x="152" y="110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21920" tIns="60960" rIns="121920" bIns="609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endParaRPr lang="en-US" sz="2400">
                        <a:solidFill>
                          <a:schemeClr val="bg2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p:txBody>
                </p:sp>
                <p:sp>
                  <p:nvSpPr>
                    <p:cNvPr id="105" name="Freeform 74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709045" y="3131977"/>
                      <a:ext cx="419965" cy="503802"/>
                    </a:xfrm>
                    <a:custGeom>
                      <a:avLst/>
                      <a:gdLst>
                        <a:gd name="T0" fmla="*/ 86 w 111"/>
                        <a:gd name="T1" fmla="*/ 38 h 145"/>
                        <a:gd name="T2" fmla="*/ 80 w 111"/>
                        <a:gd name="T3" fmla="*/ 57 h 145"/>
                        <a:gd name="T4" fmla="*/ 109 w 111"/>
                        <a:gd name="T5" fmla="*/ 129 h 145"/>
                        <a:gd name="T6" fmla="*/ 75 w 111"/>
                        <a:gd name="T7" fmla="*/ 75 h 145"/>
                        <a:gd name="T8" fmla="*/ 104 w 111"/>
                        <a:gd name="T9" fmla="*/ 131 h 145"/>
                        <a:gd name="T10" fmla="*/ 92 w 111"/>
                        <a:gd name="T11" fmla="*/ 118 h 145"/>
                        <a:gd name="T12" fmla="*/ 83 w 111"/>
                        <a:gd name="T13" fmla="*/ 112 h 145"/>
                        <a:gd name="T14" fmla="*/ 80 w 111"/>
                        <a:gd name="T15" fmla="*/ 101 h 145"/>
                        <a:gd name="T16" fmla="*/ 77 w 111"/>
                        <a:gd name="T17" fmla="*/ 95 h 145"/>
                        <a:gd name="T18" fmla="*/ 69 w 111"/>
                        <a:gd name="T19" fmla="*/ 86 h 145"/>
                        <a:gd name="T20" fmla="*/ 54 w 111"/>
                        <a:gd name="T21" fmla="*/ 68 h 145"/>
                        <a:gd name="T22" fmla="*/ 48 w 111"/>
                        <a:gd name="T23" fmla="*/ 62 h 145"/>
                        <a:gd name="T24" fmla="*/ 61 w 111"/>
                        <a:gd name="T25" fmla="*/ 3 h 145"/>
                        <a:gd name="T26" fmla="*/ 27 w 111"/>
                        <a:gd name="T27" fmla="*/ 14 h 145"/>
                        <a:gd name="T28" fmla="*/ 20 w 111"/>
                        <a:gd name="T29" fmla="*/ 55 h 145"/>
                        <a:gd name="T30" fmla="*/ 47 w 111"/>
                        <a:gd name="T31" fmla="*/ 64 h 145"/>
                        <a:gd name="T32" fmla="*/ 43 w 111"/>
                        <a:gd name="T33" fmla="*/ 70 h 145"/>
                        <a:gd name="T34" fmla="*/ 30 w 111"/>
                        <a:gd name="T35" fmla="*/ 145 h 145"/>
                        <a:gd name="T36" fmla="*/ 30 w 111"/>
                        <a:gd name="T37" fmla="*/ 82 h 145"/>
                        <a:gd name="T38" fmla="*/ 19 w 111"/>
                        <a:gd name="T39" fmla="*/ 134 h 145"/>
                        <a:gd name="T40" fmla="*/ 18 w 111"/>
                        <a:gd name="T41" fmla="*/ 124 h 145"/>
                        <a:gd name="T42" fmla="*/ 21 w 111"/>
                        <a:gd name="T43" fmla="*/ 110 h 145"/>
                        <a:gd name="T44" fmla="*/ 21 w 111"/>
                        <a:gd name="T45" fmla="*/ 101 h 145"/>
                        <a:gd name="T46" fmla="*/ 21 w 111"/>
                        <a:gd name="T47" fmla="*/ 90 h 145"/>
                        <a:gd name="T48" fmla="*/ 19 w 111"/>
                        <a:gd name="T49" fmla="*/ 69 h 145"/>
                        <a:gd name="T50" fmla="*/ 11 w 111"/>
                        <a:gd name="T51" fmla="*/ 57 h 145"/>
                        <a:gd name="T52" fmla="*/ 37 w 111"/>
                        <a:gd name="T53" fmla="*/ 5 h 145"/>
                        <a:gd name="T54" fmla="*/ 55 w 111"/>
                        <a:gd name="T55" fmla="*/ 55 h 145"/>
                        <a:gd name="T56" fmla="*/ 32 w 111"/>
                        <a:gd name="T57" fmla="*/ 28 h 145"/>
                        <a:gd name="T58" fmla="*/ 78 w 111"/>
                        <a:gd name="T59" fmla="*/ 37 h 145"/>
                        <a:gd name="T60" fmla="*/ 57 w 111"/>
                        <a:gd name="T61" fmla="*/ 16 h 145"/>
                        <a:gd name="T62" fmla="*/ 55 w 111"/>
                        <a:gd name="T63" fmla="*/ 26 h 145"/>
                        <a:gd name="T64" fmla="*/ 57 w 111"/>
                        <a:gd name="T65" fmla="*/ 16 h 14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11" h="145">
                          <a:moveTo>
                            <a:pt x="61" y="3"/>
                          </a:moveTo>
                          <a:cubicBezTo>
                            <a:pt x="78" y="6"/>
                            <a:pt x="89" y="22"/>
                            <a:pt x="86" y="38"/>
                          </a:cubicBezTo>
                          <a:cubicBezTo>
                            <a:pt x="85" y="42"/>
                            <a:pt x="84" y="46"/>
                            <a:pt x="82" y="49"/>
                          </a:cubicBezTo>
                          <a:cubicBezTo>
                            <a:pt x="80" y="57"/>
                            <a:pt x="80" y="57"/>
                            <a:pt x="80" y="57"/>
                          </a:cubicBezTo>
                          <a:cubicBezTo>
                            <a:pt x="111" y="116"/>
                            <a:pt x="111" y="116"/>
                            <a:pt x="111" y="116"/>
                          </a:cubicBezTo>
                          <a:cubicBezTo>
                            <a:pt x="109" y="129"/>
                            <a:pt x="109" y="129"/>
                            <a:pt x="109" y="129"/>
                          </a:cubicBezTo>
                          <a:cubicBezTo>
                            <a:pt x="79" y="73"/>
                            <a:pt x="79" y="73"/>
                            <a:pt x="79" y="73"/>
                          </a:cubicBezTo>
                          <a:cubicBezTo>
                            <a:pt x="75" y="75"/>
                            <a:pt x="75" y="75"/>
                            <a:pt x="75" y="75"/>
                          </a:cubicBezTo>
                          <a:cubicBezTo>
                            <a:pt x="105" y="128"/>
                            <a:pt x="105" y="128"/>
                            <a:pt x="105" y="128"/>
                          </a:cubicBezTo>
                          <a:cubicBezTo>
                            <a:pt x="104" y="131"/>
                            <a:pt x="104" y="131"/>
                            <a:pt x="104" y="131"/>
                          </a:cubicBezTo>
                          <a:cubicBezTo>
                            <a:pt x="91" y="123"/>
                            <a:pt x="91" y="123"/>
                            <a:pt x="91" y="123"/>
                          </a:cubicBezTo>
                          <a:cubicBezTo>
                            <a:pt x="92" y="118"/>
                            <a:pt x="92" y="118"/>
                            <a:pt x="92" y="118"/>
                          </a:cubicBezTo>
                          <a:cubicBezTo>
                            <a:pt x="87" y="117"/>
                            <a:pt x="87" y="117"/>
                            <a:pt x="87" y="117"/>
                          </a:cubicBezTo>
                          <a:cubicBezTo>
                            <a:pt x="83" y="112"/>
                            <a:pt x="83" y="112"/>
                            <a:pt x="83" y="112"/>
                          </a:cubicBezTo>
                          <a:cubicBezTo>
                            <a:pt x="84" y="106"/>
                            <a:pt x="84" y="106"/>
                            <a:pt x="84" y="106"/>
                          </a:cubicBezTo>
                          <a:cubicBezTo>
                            <a:pt x="80" y="101"/>
                            <a:pt x="80" y="101"/>
                            <a:pt x="80" y="101"/>
                          </a:cubicBezTo>
                          <a:cubicBezTo>
                            <a:pt x="80" y="96"/>
                            <a:pt x="80" y="96"/>
                            <a:pt x="80" y="96"/>
                          </a:cubicBezTo>
                          <a:cubicBezTo>
                            <a:pt x="77" y="95"/>
                            <a:pt x="77" y="95"/>
                            <a:pt x="77" y="95"/>
                          </a:cubicBezTo>
                          <a:cubicBezTo>
                            <a:pt x="72" y="87"/>
                            <a:pt x="72" y="87"/>
                            <a:pt x="72" y="87"/>
                          </a:cubicBezTo>
                          <a:cubicBezTo>
                            <a:pt x="69" y="86"/>
                            <a:pt x="69" y="86"/>
                            <a:pt x="69" y="86"/>
                          </a:cubicBezTo>
                          <a:cubicBezTo>
                            <a:pt x="60" y="70"/>
                            <a:pt x="60" y="70"/>
                            <a:pt x="60" y="70"/>
                          </a:cubicBezTo>
                          <a:cubicBezTo>
                            <a:pt x="60" y="70"/>
                            <a:pt x="55" y="69"/>
                            <a:pt x="54" y="68"/>
                          </a:cubicBezTo>
                          <a:cubicBezTo>
                            <a:pt x="53" y="68"/>
                            <a:pt x="48" y="62"/>
                            <a:pt x="48" y="62"/>
                          </a:cubicBezTo>
                          <a:cubicBezTo>
                            <a:pt x="48" y="62"/>
                            <a:pt x="48" y="62"/>
                            <a:pt x="48" y="62"/>
                          </a:cubicBezTo>
                          <a:cubicBezTo>
                            <a:pt x="32" y="58"/>
                            <a:pt x="22" y="43"/>
                            <a:pt x="25" y="27"/>
                          </a:cubicBezTo>
                          <a:cubicBezTo>
                            <a:pt x="27" y="11"/>
                            <a:pt x="44" y="0"/>
                            <a:pt x="61" y="3"/>
                          </a:cubicBezTo>
                          <a:moveTo>
                            <a:pt x="37" y="5"/>
                          </a:moveTo>
                          <a:cubicBezTo>
                            <a:pt x="37" y="5"/>
                            <a:pt x="31" y="8"/>
                            <a:pt x="27" y="14"/>
                          </a:cubicBezTo>
                          <a:cubicBezTo>
                            <a:pt x="27" y="14"/>
                            <a:pt x="17" y="16"/>
                            <a:pt x="12" y="30"/>
                          </a:cubicBezTo>
                          <a:cubicBezTo>
                            <a:pt x="8" y="44"/>
                            <a:pt x="20" y="55"/>
                            <a:pt x="20" y="55"/>
                          </a:cubicBezTo>
                          <a:cubicBezTo>
                            <a:pt x="32" y="56"/>
                            <a:pt x="32" y="56"/>
                            <a:pt x="32" y="56"/>
                          </a:cubicBezTo>
                          <a:cubicBezTo>
                            <a:pt x="32" y="56"/>
                            <a:pt x="39" y="62"/>
                            <a:pt x="47" y="64"/>
                          </a:cubicBezTo>
                          <a:cubicBezTo>
                            <a:pt x="47" y="66"/>
                            <a:pt x="47" y="66"/>
                            <a:pt x="47" y="66"/>
                          </a:cubicBezTo>
                          <a:cubicBezTo>
                            <a:pt x="43" y="70"/>
                            <a:pt x="43" y="70"/>
                            <a:pt x="43" y="70"/>
                          </a:cubicBezTo>
                          <a:cubicBezTo>
                            <a:pt x="40" y="137"/>
                            <a:pt x="40" y="137"/>
                            <a:pt x="40" y="137"/>
                          </a:cubicBezTo>
                          <a:cubicBezTo>
                            <a:pt x="40" y="137"/>
                            <a:pt x="33" y="141"/>
                            <a:pt x="30" y="145"/>
                          </a:cubicBezTo>
                          <a:cubicBezTo>
                            <a:pt x="33" y="82"/>
                            <a:pt x="33" y="82"/>
                            <a:pt x="33" y="82"/>
                          </a:cubicBezTo>
                          <a:cubicBezTo>
                            <a:pt x="30" y="82"/>
                            <a:pt x="30" y="82"/>
                            <a:pt x="30" y="82"/>
                          </a:cubicBezTo>
                          <a:cubicBezTo>
                            <a:pt x="26" y="145"/>
                            <a:pt x="26" y="145"/>
                            <a:pt x="26" y="145"/>
                          </a:cubicBezTo>
                          <a:cubicBezTo>
                            <a:pt x="19" y="134"/>
                            <a:pt x="19" y="134"/>
                            <a:pt x="19" y="134"/>
                          </a:cubicBezTo>
                          <a:cubicBezTo>
                            <a:pt x="19" y="134"/>
                            <a:pt x="19" y="131"/>
                            <a:pt x="20" y="129"/>
                          </a:cubicBezTo>
                          <a:cubicBezTo>
                            <a:pt x="22" y="127"/>
                            <a:pt x="20" y="126"/>
                            <a:pt x="18" y="124"/>
                          </a:cubicBezTo>
                          <a:cubicBezTo>
                            <a:pt x="16" y="122"/>
                            <a:pt x="16" y="119"/>
                            <a:pt x="18" y="116"/>
                          </a:cubicBezTo>
                          <a:cubicBezTo>
                            <a:pt x="21" y="114"/>
                            <a:pt x="22" y="112"/>
                            <a:pt x="21" y="110"/>
                          </a:cubicBezTo>
                          <a:cubicBezTo>
                            <a:pt x="19" y="108"/>
                            <a:pt x="19" y="107"/>
                            <a:pt x="21" y="105"/>
                          </a:cubicBezTo>
                          <a:cubicBezTo>
                            <a:pt x="23" y="103"/>
                            <a:pt x="23" y="101"/>
                            <a:pt x="21" y="101"/>
                          </a:cubicBezTo>
                          <a:cubicBezTo>
                            <a:pt x="19" y="100"/>
                            <a:pt x="19" y="99"/>
                            <a:pt x="19" y="97"/>
                          </a:cubicBezTo>
                          <a:cubicBezTo>
                            <a:pt x="20" y="96"/>
                            <a:pt x="21" y="90"/>
                            <a:pt x="21" y="90"/>
                          </a:cubicBezTo>
                          <a:cubicBezTo>
                            <a:pt x="18" y="86"/>
                            <a:pt x="18" y="86"/>
                            <a:pt x="18" y="86"/>
                          </a:cubicBezTo>
                          <a:cubicBezTo>
                            <a:pt x="19" y="69"/>
                            <a:pt x="19" y="69"/>
                            <a:pt x="19" y="69"/>
                          </a:cubicBezTo>
                          <a:cubicBezTo>
                            <a:pt x="19" y="69"/>
                            <a:pt x="15" y="67"/>
                            <a:pt x="14" y="63"/>
                          </a:cubicBezTo>
                          <a:cubicBezTo>
                            <a:pt x="13" y="60"/>
                            <a:pt x="14" y="60"/>
                            <a:pt x="11" y="57"/>
                          </a:cubicBezTo>
                          <a:cubicBezTo>
                            <a:pt x="8" y="54"/>
                            <a:pt x="0" y="43"/>
                            <a:pt x="5" y="25"/>
                          </a:cubicBezTo>
                          <a:cubicBezTo>
                            <a:pt x="10" y="8"/>
                            <a:pt x="30" y="1"/>
                            <a:pt x="37" y="5"/>
                          </a:cubicBezTo>
                          <a:moveTo>
                            <a:pt x="74" y="46"/>
                          </a:moveTo>
                          <a:cubicBezTo>
                            <a:pt x="55" y="55"/>
                            <a:pt x="55" y="55"/>
                            <a:pt x="55" y="55"/>
                          </a:cubicBezTo>
                          <a:cubicBezTo>
                            <a:pt x="54" y="55"/>
                            <a:pt x="53" y="55"/>
                            <a:pt x="51" y="55"/>
                          </a:cubicBezTo>
                          <a:cubicBezTo>
                            <a:pt x="39" y="53"/>
                            <a:pt x="30" y="41"/>
                            <a:pt x="32" y="28"/>
                          </a:cubicBezTo>
                          <a:cubicBezTo>
                            <a:pt x="35" y="16"/>
                            <a:pt x="47" y="8"/>
                            <a:pt x="59" y="10"/>
                          </a:cubicBezTo>
                          <a:cubicBezTo>
                            <a:pt x="72" y="12"/>
                            <a:pt x="80" y="24"/>
                            <a:pt x="78" y="37"/>
                          </a:cubicBezTo>
                          <a:cubicBezTo>
                            <a:pt x="78" y="40"/>
                            <a:pt x="76" y="43"/>
                            <a:pt x="74" y="46"/>
                          </a:cubicBezTo>
                          <a:close/>
                          <a:moveTo>
                            <a:pt x="57" y="16"/>
                          </a:moveTo>
                          <a:cubicBezTo>
                            <a:pt x="60" y="16"/>
                            <a:pt x="62" y="19"/>
                            <a:pt x="61" y="22"/>
                          </a:cubicBezTo>
                          <a:cubicBezTo>
                            <a:pt x="61" y="25"/>
                            <a:pt x="58" y="27"/>
                            <a:pt x="55" y="26"/>
                          </a:cubicBezTo>
                          <a:cubicBezTo>
                            <a:pt x="52" y="26"/>
                            <a:pt x="50" y="23"/>
                            <a:pt x="50" y="20"/>
                          </a:cubicBezTo>
                          <a:cubicBezTo>
                            <a:pt x="51" y="17"/>
                            <a:pt x="54" y="15"/>
                            <a:pt x="57" y="16"/>
                          </a:cubicBezTo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</p:spPr>
                  <p:txBody>
                    <a:bodyPr vert="horz" wrap="square" lIns="121920" tIns="60960" rIns="121920" bIns="609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endParaRPr lang="en-US" sz="2400"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p:txBody>
                </p:sp>
              </p:grpSp>
              <p:sp>
                <p:nvSpPr>
                  <p:cNvPr id="101" name="TextBox 100"/>
                  <p:cNvSpPr txBox="1"/>
                  <p:nvPr/>
                </p:nvSpPr>
                <p:spPr>
                  <a:xfrm>
                    <a:off x="2052300" y="5048080"/>
                    <a:ext cx="1558789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100" dirty="0"/>
                      <a:t>Thales Key Manager</a:t>
                    </a:r>
                  </a:p>
                </p:txBody>
              </p:sp>
            </p:grpSp>
            <p:grpSp>
              <p:nvGrpSpPr>
                <p:cNvPr id="86" name="Group 85"/>
                <p:cNvGrpSpPr/>
                <p:nvPr/>
              </p:nvGrpSpPr>
              <p:grpSpPr>
                <a:xfrm>
                  <a:off x="3563917" y="4805119"/>
                  <a:ext cx="1493226" cy="504571"/>
                  <a:chOff x="3599404" y="4805119"/>
                  <a:chExt cx="1493226" cy="504571"/>
                </a:xfrm>
              </p:grpSpPr>
              <p:grpSp>
                <p:nvGrpSpPr>
                  <p:cNvPr id="92" name="Group 91"/>
                  <p:cNvGrpSpPr/>
                  <p:nvPr/>
                </p:nvGrpSpPr>
                <p:grpSpPr>
                  <a:xfrm>
                    <a:off x="4189223" y="4805119"/>
                    <a:ext cx="313588" cy="264596"/>
                    <a:chOff x="3140075" y="929181"/>
                    <a:chExt cx="813479" cy="686387"/>
                  </a:xfrm>
                </p:grpSpPr>
                <p:sp>
                  <p:nvSpPr>
                    <p:cNvPr id="94" name="Freeform 245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3427041" y="1312876"/>
                      <a:ext cx="100186" cy="298429"/>
                    </a:xfrm>
                    <a:custGeom>
                      <a:avLst/>
                      <a:gdLst>
                        <a:gd name="T0" fmla="*/ 25 w 26"/>
                        <a:gd name="T1" fmla="*/ 14 h 78"/>
                        <a:gd name="T2" fmla="*/ 13 w 26"/>
                        <a:gd name="T3" fmla="*/ 0 h 78"/>
                        <a:gd name="T4" fmla="*/ 26 w 26"/>
                        <a:gd name="T5" fmla="*/ 12 h 78"/>
                        <a:gd name="T6" fmla="*/ 25 w 26"/>
                        <a:gd name="T7" fmla="*/ 14 h 78"/>
                        <a:gd name="T8" fmla="*/ 18 w 26"/>
                        <a:gd name="T9" fmla="*/ 78 h 78"/>
                        <a:gd name="T10" fmla="*/ 0 w 26"/>
                        <a:gd name="T11" fmla="*/ 51 h 78"/>
                        <a:gd name="T12" fmla="*/ 18 w 26"/>
                        <a:gd name="T13" fmla="*/ 51 h 78"/>
                        <a:gd name="T14" fmla="*/ 26 w 26"/>
                        <a:gd name="T15" fmla="*/ 70 h 78"/>
                        <a:gd name="T16" fmla="*/ 18 w 26"/>
                        <a:gd name="T17" fmla="*/ 78 h 7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26" h="78">
                          <a:moveTo>
                            <a:pt x="25" y="14"/>
                          </a:moveTo>
                          <a:cubicBezTo>
                            <a:pt x="13" y="0"/>
                            <a:pt x="13" y="0"/>
                            <a:pt x="13" y="0"/>
                          </a:cubicBezTo>
                          <a:cubicBezTo>
                            <a:pt x="26" y="12"/>
                            <a:pt x="26" y="12"/>
                            <a:pt x="26" y="12"/>
                          </a:cubicBezTo>
                          <a:cubicBezTo>
                            <a:pt x="26" y="13"/>
                            <a:pt x="25" y="13"/>
                            <a:pt x="25" y="14"/>
                          </a:cubicBezTo>
                          <a:close/>
                          <a:moveTo>
                            <a:pt x="18" y="78"/>
                          </a:moveTo>
                          <a:cubicBezTo>
                            <a:pt x="0" y="51"/>
                            <a:pt x="0" y="51"/>
                            <a:pt x="0" y="51"/>
                          </a:cubicBezTo>
                          <a:cubicBezTo>
                            <a:pt x="18" y="51"/>
                            <a:pt x="18" y="51"/>
                            <a:pt x="18" y="51"/>
                          </a:cubicBezTo>
                          <a:cubicBezTo>
                            <a:pt x="19" y="58"/>
                            <a:pt x="22" y="64"/>
                            <a:pt x="26" y="70"/>
                          </a:cubicBezTo>
                          <a:cubicBezTo>
                            <a:pt x="18" y="78"/>
                            <a:pt x="18" y="78"/>
                            <a:pt x="18" y="78"/>
                          </a:cubicBezTo>
                          <a:close/>
                        </a:path>
                      </a:pathLst>
                    </a:custGeom>
                    <a:solidFill>
                      <a:srgbClr val="2B276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21920" tIns="60960" rIns="121920" bIns="609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ctr" defTabSz="609570"/>
                      <a:endParaRPr lang="en-US" sz="2400">
                        <a:solidFill>
                          <a:srgbClr val="242A75"/>
                        </a:solidFill>
                      </a:endParaRPr>
                    </a:p>
                  </p:txBody>
                </p:sp>
                <p:sp>
                  <p:nvSpPr>
                    <p:cNvPr id="95" name="Freeform 243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3704153" y="1210557"/>
                      <a:ext cx="249401" cy="405011"/>
                    </a:xfrm>
                    <a:custGeom>
                      <a:avLst/>
                      <a:gdLst>
                        <a:gd name="T0" fmla="*/ 42 w 65"/>
                        <a:gd name="T1" fmla="*/ 94 h 106"/>
                        <a:gd name="T2" fmla="*/ 0 w 65"/>
                        <a:gd name="T3" fmla="*/ 104 h 106"/>
                        <a:gd name="T4" fmla="*/ 0 w 65"/>
                        <a:gd name="T5" fmla="*/ 32 h 106"/>
                        <a:gd name="T6" fmla="*/ 23 w 65"/>
                        <a:gd name="T7" fmla="*/ 23 h 106"/>
                        <a:gd name="T8" fmla="*/ 40 w 65"/>
                        <a:gd name="T9" fmla="*/ 39 h 106"/>
                        <a:gd name="T10" fmla="*/ 0 w 65"/>
                        <a:gd name="T11" fmla="*/ 93 h 106"/>
                        <a:gd name="T12" fmla="*/ 4 w 65"/>
                        <a:gd name="T13" fmla="*/ 94 h 106"/>
                        <a:gd name="T14" fmla="*/ 3 w 65"/>
                        <a:gd name="T15" fmla="*/ 96 h 106"/>
                        <a:gd name="T16" fmla="*/ 0 w 65"/>
                        <a:gd name="T17" fmla="*/ 86 h 106"/>
                        <a:gd name="T18" fmla="*/ 0 w 65"/>
                        <a:gd name="T19" fmla="*/ 53 h 106"/>
                        <a:gd name="T20" fmla="*/ 7 w 65"/>
                        <a:gd name="T21" fmla="*/ 49 h 106"/>
                        <a:gd name="T22" fmla="*/ 4 w 65"/>
                        <a:gd name="T23" fmla="*/ 43 h 106"/>
                        <a:gd name="T24" fmla="*/ 0 w 65"/>
                        <a:gd name="T25" fmla="*/ 36 h 106"/>
                        <a:gd name="T26" fmla="*/ 0 w 65"/>
                        <a:gd name="T27" fmla="*/ 101 h 106"/>
                        <a:gd name="T28" fmla="*/ 1 w 65"/>
                        <a:gd name="T29" fmla="*/ 90 h 106"/>
                        <a:gd name="T30" fmla="*/ 0 w 65"/>
                        <a:gd name="T31" fmla="*/ 55 h 106"/>
                        <a:gd name="T32" fmla="*/ 0 w 65"/>
                        <a:gd name="T33" fmla="*/ 46 h 106"/>
                        <a:gd name="T34" fmla="*/ 0 w 65"/>
                        <a:gd name="T35" fmla="*/ 41 h 106"/>
                        <a:gd name="T36" fmla="*/ 2 w 65"/>
                        <a:gd name="T37" fmla="*/ 44 h 106"/>
                        <a:gd name="T38" fmla="*/ 20 w 65"/>
                        <a:gd name="T39" fmla="*/ 72 h 106"/>
                        <a:gd name="T40" fmla="*/ 20 w 65"/>
                        <a:gd name="T41" fmla="*/ 83 h 106"/>
                        <a:gd name="T42" fmla="*/ 18 w 65"/>
                        <a:gd name="T43" fmla="*/ 74 h 106"/>
                        <a:gd name="T44" fmla="*/ 21 w 65"/>
                        <a:gd name="T45" fmla="*/ 80 h 106"/>
                        <a:gd name="T46" fmla="*/ 23 w 65"/>
                        <a:gd name="T47" fmla="*/ 79 h 106"/>
                        <a:gd name="T48" fmla="*/ 18 w 65"/>
                        <a:gd name="T49" fmla="*/ 74 h 106"/>
                        <a:gd name="T50" fmla="*/ 19 w 65"/>
                        <a:gd name="T51" fmla="*/ 67 h 106"/>
                        <a:gd name="T52" fmla="*/ 23 w 65"/>
                        <a:gd name="T53" fmla="*/ 60 h 106"/>
                        <a:gd name="T54" fmla="*/ 18 w 65"/>
                        <a:gd name="T55" fmla="*/ 61 h 106"/>
                        <a:gd name="T56" fmla="*/ 26 w 65"/>
                        <a:gd name="T57" fmla="*/ 61 h 106"/>
                        <a:gd name="T58" fmla="*/ 22 w 65"/>
                        <a:gd name="T59" fmla="*/ 67 h 106"/>
                        <a:gd name="T60" fmla="*/ 3 w 65"/>
                        <a:gd name="T61" fmla="*/ 49 h 106"/>
                        <a:gd name="T62" fmla="*/ 4 w 65"/>
                        <a:gd name="T63" fmla="*/ 46 h 106"/>
                        <a:gd name="T64" fmla="*/ 0 w 65"/>
                        <a:gd name="T65" fmla="*/ 75 h 106"/>
                        <a:gd name="T66" fmla="*/ 6 w 65"/>
                        <a:gd name="T67" fmla="*/ 77 h 106"/>
                        <a:gd name="T68" fmla="*/ 3 w 65"/>
                        <a:gd name="T69" fmla="*/ 79 h 106"/>
                        <a:gd name="T70" fmla="*/ 14 w 65"/>
                        <a:gd name="T71" fmla="*/ 83 h 106"/>
                        <a:gd name="T72" fmla="*/ 11 w 65"/>
                        <a:gd name="T73" fmla="*/ 85 h 106"/>
                        <a:gd name="T74" fmla="*/ 16 w 65"/>
                        <a:gd name="T75" fmla="*/ 90 h 106"/>
                        <a:gd name="T76" fmla="*/ 9 w 65"/>
                        <a:gd name="T77" fmla="*/ 82 h 106"/>
                        <a:gd name="T78" fmla="*/ 11 w 65"/>
                        <a:gd name="T79" fmla="*/ 88 h 106"/>
                        <a:gd name="T80" fmla="*/ 15 w 65"/>
                        <a:gd name="T81" fmla="*/ 88 h 106"/>
                        <a:gd name="T82" fmla="*/ 11 w 65"/>
                        <a:gd name="T83" fmla="*/ 88 h 106"/>
                        <a:gd name="T84" fmla="*/ 14 w 65"/>
                        <a:gd name="T85" fmla="*/ 55 h 106"/>
                        <a:gd name="T86" fmla="*/ 14 w 65"/>
                        <a:gd name="T87" fmla="*/ 51 h 106"/>
                        <a:gd name="T88" fmla="*/ 19 w 65"/>
                        <a:gd name="T89" fmla="*/ 46 h 106"/>
                        <a:gd name="T90" fmla="*/ 15 w 65"/>
                        <a:gd name="T91" fmla="*/ 49 h 106"/>
                        <a:gd name="T92" fmla="*/ 13 w 65"/>
                        <a:gd name="T93" fmla="*/ 57 h 106"/>
                        <a:gd name="T94" fmla="*/ 7 w 65"/>
                        <a:gd name="T95" fmla="*/ 68 h 106"/>
                        <a:gd name="T96" fmla="*/ 10 w 65"/>
                        <a:gd name="T97" fmla="*/ 59 h 106"/>
                        <a:gd name="T98" fmla="*/ 10 w 65"/>
                        <a:gd name="T99" fmla="*/ 68 h 106"/>
                        <a:gd name="T100" fmla="*/ 7 w 65"/>
                        <a:gd name="T101" fmla="*/ 62 h 10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65" h="106">
                          <a:moveTo>
                            <a:pt x="65" y="58"/>
                          </a:moveTo>
                          <a:cubicBezTo>
                            <a:pt x="65" y="78"/>
                            <a:pt x="65" y="78"/>
                            <a:pt x="65" y="78"/>
                          </a:cubicBezTo>
                          <a:cubicBezTo>
                            <a:pt x="48" y="78"/>
                            <a:pt x="48" y="78"/>
                            <a:pt x="48" y="78"/>
                          </a:cubicBezTo>
                          <a:cubicBezTo>
                            <a:pt x="47" y="83"/>
                            <a:pt x="45" y="89"/>
                            <a:pt x="42" y="94"/>
                          </a:cubicBezTo>
                          <a:cubicBezTo>
                            <a:pt x="41" y="95"/>
                            <a:pt x="40" y="96"/>
                            <a:pt x="40" y="97"/>
                          </a:cubicBezTo>
                          <a:cubicBezTo>
                            <a:pt x="49" y="106"/>
                            <a:pt x="49" y="106"/>
                            <a:pt x="49" y="106"/>
                          </a:cubicBezTo>
                          <a:cubicBezTo>
                            <a:pt x="0" y="106"/>
                            <a:pt x="0" y="106"/>
                            <a:pt x="0" y="106"/>
                          </a:cubicBezTo>
                          <a:cubicBezTo>
                            <a:pt x="0" y="104"/>
                            <a:pt x="0" y="104"/>
                            <a:pt x="0" y="104"/>
                          </a:cubicBezTo>
                          <a:cubicBezTo>
                            <a:pt x="9" y="103"/>
                            <a:pt x="16" y="99"/>
                            <a:pt x="22" y="94"/>
                          </a:cubicBezTo>
                          <a:cubicBezTo>
                            <a:pt x="29" y="87"/>
                            <a:pt x="33" y="78"/>
                            <a:pt x="33" y="68"/>
                          </a:cubicBezTo>
                          <a:cubicBezTo>
                            <a:pt x="33" y="58"/>
                            <a:pt x="29" y="49"/>
                            <a:pt x="22" y="43"/>
                          </a:cubicBezTo>
                          <a:cubicBezTo>
                            <a:pt x="16" y="37"/>
                            <a:pt x="9" y="33"/>
                            <a:pt x="0" y="32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7" y="0"/>
                            <a:pt x="7" y="0"/>
                            <a:pt x="7" y="0"/>
                          </a:cubicBezTo>
                          <a:cubicBezTo>
                            <a:pt x="7" y="17"/>
                            <a:pt x="7" y="17"/>
                            <a:pt x="7" y="17"/>
                          </a:cubicBezTo>
                          <a:cubicBezTo>
                            <a:pt x="12" y="18"/>
                            <a:pt x="17" y="20"/>
                            <a:pt x="23" y="23"/>
                          </a:cubicBezTo>
                          <a:cubicBezTo>
                            <a:pt x="24" y="24"/>
                            <a:pt x="25" y="25"/>
                            <a:pt x="26" y="25"/>
                          </a:cubicBezTo>
                          <a:cubicBezTo>
                            <a:pt x="38" y="13"/>
                            <a:pt x="38" y="13"/>
                            <a:pt x="38" y="13"/>
                          </a:cubicBezTo>
                          <a:cubicBezTo>
                            <a:pt x="52" y="27"/>
                            <a:pt x="52" y="27"/>
                            <a:pt x="52" y="27"/>
                          </a:cubicBezTo>
                          <a:cubicBezTo>
                            <a:pt x="40" y="39"/>
                            <a:pt x="40" y="39"/>
                            <a:pt x="40" y="39"/>
                          </a:cubicBezTo>
                          <a:cubicBezTo>
                            <a:pt x="44" y="45"/>
                            <a:pt x="46" y="51"/>
                            <a:pt x="48" y="58"/>
                          </a:cubicBezTo>
                          <a:cubicBezTo>
                            <a:pt x="65" y="58"/>
                            <a:pt x="65" y="58"/>
                            <a:pt x="65" y="58"/>
                          </a:cubicBezTo>
                          <a:close/>
                          <a:moveTo>
                            <a:pt x="0" y="101"/>
                          </a:moveTo>
                          <a:cubicBezTo>
                            <a:pt x="0" y="93"/>
                            <a:pt x="0" y="93"/>
                            <a:pt x="0" y="93"/>
                          </a:cubicBezTo>
                          <a:cubicBezTo>
                            <a:pt x="1" y="93"/>
                            <a:pt x="1" y="93"/>
                            <a:pt x="2" y="93"/>
                          </a:cubicBezTo>
                          <a:cubicBezTo>
                            <a:pt x="2" y="92"/>
                            <a:pt x="3" y="91"/>
                            <a:pt x="3" y="90"/>
                          </a:cubicBezTo>
                          <a:cubicBezTo>
                            <a:pt x="3" y="91"/>
                            <a:pt x="4" y="92"/>
                            <a:pt x="4" y="93"/>
                          </a:cubicBezTo>
                          <a:cubicBezTo>
                            <a:pt x="4" y="93"/>
                            <a:pt x="4" y="94"/>
                            <a:pt x="4" y="94"/>
                          </a:cubicBezTo>
                          <a:cubicBezTo>
                            <a:pt x="3" y="94"/>
                            <a:pt x="3" y="94"/>
                            <a:pt x="3" y="94"/>
                          </a:cubicBezTo>
                          <a:cubicBezTo>
                            <a:pt x="2" y="94"/>
                            <a:pt x="2" y="94"/>
                            <a:pt x="2" y="94"/>
                          </a:cubicBezTo>
                          <a:cubicBezTo>
                            <a:pt x="0" y="96"/>
                            <a:pt x="0" y="96"/>
                            <a:pt x="0" y="96"/>
                          </a:cubicBezTo>
                          <a:cubicBezTo>
                            <a:pt x="1" y="96"/>
                            <a:pt x="2" y="97"/>
                            <a:pt x="3" y="96"/>
                          </a:cubicBezTo>
                          <a:cubicBezTo>
                            <a:pt x="3" y="96"/>
                            <a:pt x="4" y="96"/>
                            <a:pt x="5" y="95"/>
                          </a:cubicBezTo>
                          <a:cubicBezTo>
                            <a:pt x="6" y="95"/>
                            <a:pt x="6" y="94"/>
                            <a:pt x="6" y="92"/>
                          </a:cubicBezTo>
                          <a:cubicBezTo>
                            <a:pt x="6" y="91"/>
                            <a:pt x="5" y="90"/>
                            <a:pt x="4" y="88"/>
                          </a:cubicBezTo>
                          <a:cubicBezTo>
                            <a:pt x="2" y="87"/>
                            <a:pt x="1" y="86"/>
                            <a:pt x="0" y="86"/>
                          </a:cubicBezTo>
                          <a:cubicBezTo>
                            <a:pt x="0" y="62"/>
                            <a:pt x="0" y="62"/>
                            <a:pt x="0" y="62"/>
                          </a:cubicBezTo>
                          <a:cubicBezTo>
                            <a:pt x="0" y="62"/>
                            <a:pt x="1" y="61"/>
                            <a:pt x="1" y="60"/>
                          </a:cubicBezTo>
                          <a:cubicBezTo>
                            <a:pt x="2" y="58"/>
                            <a:pt x="2" y="56"/>
                            <a:pt x="2" y="55"/>
                          </a:cubicBezTo>
                          <a:cubicBezTo>
                            <a:pt x="2" y="54"/>
                            <a:pt x="1" y="53"/>
                            <a:pt x="0" y="53"/>
                          </a:cubicBezTo>
                          <a:cubicBezTo>
                            <a:pt x="0" y="49"/>
                            <a:pt x="0" y="49"/>
                            <a:pt x="0" y="49"/>
                          </a:cubicBezTo>
                          <a:cubicBezTo>
                            <a:pt x="0" y="50"/>
                            <a:pt x="1" y="51"/>
                            <a:pt x="2" y="51"/>
                          </a:cubicBezTo>
                          <a:cubicBezTo>
                            <a:pt x="3" y="51"/>
                            <a:pt x="4" y="51"/>
                            <a:pt x="5" y="51"/>
                          </a:cubicBezTo>
                          <a:cubicBezTo>
                            <a:pt x="6" y="50"/>
                            <a:pt x="7" y="49"/>
                            <a:pt x="7" y="49"/>
                          </a:cubicBezTo>
                          <a:cubicBezTo>
                            <a:pt x="7" y="48"/>
                            <a:pt x="7" y="47"/>
                            <a:pt x="7" y="46"/>
                          </a:cubicBezTo>
                          <a:cubicBezTo>
                            <a:pt x="6" y="45"/>
                            <a:pt x="6" y="45"/>
                            <a:pt x="5" y="44"/>
                          </a:cubicBezTo>
                          <a:cubicBezTo>
                            <a:pt x="5" y="44"/>
                            <a:pt x="4" y="44"/>
                            <a:pt x="4" y="44"/>
                          </a:cubicBezTo>
                          <a:cubicBezTo>
                            <a:pt x="4" y="44"/>
                            <a:pt x="4" y="43"/>
                            <a:pt x="4" y="43"/>
                          </a:cubicBezTo>
                          <a:cubicBezTo>
                            <a:pt x="4" y="42"/>
                            <a:pt x="4" y="42"/>
                            <a:pt x="4" y="41"/>
                          </a:cubicBezTo>
                          <a:cubicBezTo>
                            <a:pt x="4" y="40"/>
                            <a:pt x="3" y="40"/>
                            <a:pt x="2" y="40"/>
                          </a:cubicBezTo>
                          <a:cubicBezTo>
                            <a:pt x="1" y="39"/>
                            <a:pt x="1" y="39"/>
                            <a:pt x="0" y="40"/>
                          </a:cubicBezTo>
                          <a:cubicBezTo>
                            <a:pt x="0" y="36"/>
                            <a:pt x="0" y="36"/>
                            <a:pt x="0" y="36"/>
                          </a:cubicBezTo>
                          <a:cubicBezTo>
                            <a:pt x="8" y="36"/>
                            <a:pt x="15" y="40"/>
                            <a:pt x="20" y="45"/>
                          </a:cubicBezTo>
                          <a:cubicBezTo>
                            <a:pt x="26" y="51"/>
                            <a:pt x="29" y="59"/>
                            <a:pt x="29" y="68"/>
                          </a:cubicBezTo>
                          <a:cubicBezTo>
                            <a:pt x="29" y="77"/>
                            <a:pt x="26" y="85"/>
                            <a:pt x="20" y="91"/>
                          </a:cubicBezTo>
                          <a:cubicBezTo>
                            <a:pt x="15" y="96"/>
                            <a:pt x="8" y="100"/>
                            <a:pt x="0" y="101"/>
                          </a:cubicBezTo>
                          <a:close/>
                          <a:moveTo>
                            <a:pt x="0" y="91"/>
                          </a:moveTo>
                          <a:cubicBezTo>
                            <a:pt x="0" y="88"/>
                            <a:pt x="0" y="88"/>
                            <a:pt x="0" y="88"/>
                          </a:cubicBezTo>
                          <a:cubicBezTo>
                            <a:pt x="0" y="88"/>
                            <a:pt x="0" y="88"/>
                            <a:pt x="1" y="89"/>
                          </a:cubicBezTo>
                          <a:cubicBezTo>
                            <a:pt x="1" y="89"/>
                            <a:pt x="1" y="89"/>
                            <a:pt x="1" y="90"/>
                          </a:cubicBezTo>
                          <a:cubicBezTo>
                            <a:pt x="1" y="90"/>
                            <a:pt x="1" y="91"/>
                            <a:pt x="1" y="91"/>
                          </a:cubicBezTo>
                          <a:cubicBezTo>
                            <a:pt x="1" y="91"/>
                            <a:pt x="0" y="91"/>
                            <a:pt x="0" y="91"/>
                          </a:cubicBezTo>
                          <a:close/>
                          <a:moveTo>
                            <a:pt x="0" y="56"/>
                          </a:moveTo>
                          <a:cubicBezTo>
                            <a:pt x="0" y="55"/>
                            <a:pt x="0" y="55"/>
                            <a:pt x="0" y="55"/>
                          </a:cubicBezTo>
                          <a:cubicBezTo>
                            <a:pt x="0" y="56"/>
                            <a:pt x="0" y="56"/>
                            <a:pt x="0" y="56"/>
                          </a:cubicBezTo>
                          <a:close/>
                          <a:moveTo>
                            <a:pt x="0" y="46"/>
                          </a:moveTo>
                          <a:cubicBezTo>
                            <a:pt x="0" y="46"/>
                            <a:pt x="0" y="46"/>
                            <a:pt x="0" y="46"/>
                          </a:cubicBezTo>
                          <a:cubicBezTo>
                            <a:pt x="0" y="46"/>
                            <a:pt x="0" y="46"/>
                            <a:pt x="0" y="46"/>
                          </a:cubicBezTo>
                          <a:cubicBezTo>
                            <a:pt x="0" y="46"/>
                            <a:pt x="0" y="46"/>
                            <a:pt x="0" y="46"/>
                          </a:cubicBezTo>
                          <a:close/>
                          <a:moveTo>
                            <a:pt x="0" y="44"/>
                          </a:moveTo>
                          <a:cubicBezTo>
                            <a:pt x="0" y="42"/>
                            <a:pt x="0" y="42"/>
                            <a:pt x="0" y="42"/>
                          </a:cubicBezTo>
                          <a:cubicBezTo>
                            <a:pt x="0" y="42"/>
                            <a:pt x="0" y="42"/>
                            <a:pt x="0" y="41"/>
                          </a:cubicBezTo>
                          <a:cubicBezTo>
                            <a:pt x="1" y="41"/>
                            <a:pt x="1" y="41"/>
                            <a:pt x="1" y="41"/>
                          </a:cubicBezTo>
                          <a:cubicBezTo>
                            <a:pt x="2" y="42"/>
                            <a:pt x="2" y="42"/>
                            <a:pt x="2" y="42"/>
                          </a:cubicBezTo>
                          <a:cubicBezTo>
                            <a:pt x="2" y="43"/>
                            <a:pt x="2" y="43"/>
                            <a:pt x="2" y="43"/>
                          </a:cubicBezTo>
                          <a:cubicBezTo>
                            <a:pt x="2" y="44"/>
                            <a:pt x="2" y="44"/>
                            <a:pt x="2" y="44"/>
                          </a:cubicBezTo>
                          <a:cubicBezTo>
                            <a:pt x="1" y="44"/>
                            <a:pt x="1" y="44"/>
                            <a:pt x="0" y="44"/>
                          </a:cubicBezTo>
                          <a:cubicBezTo>
                            <a:pt x="0" y="44"/>
                            <a:pt x="0" y="44"/>
                            <a:pt x="0" y="44"/>
                          </a:cubicBezTo>
                          <a:close/>
                          <a:moveTo>
                            <a:pt x="17" y="72"/>
                          </a:moveTo>
                          <a:cubicBezTo>
                            <a:pt x="18" y="71"/>
                            <a:pt x="19" y="71"/>
                            <a:pt x="20" y="72"/>
                          </a:cubicBezTo>
                          <a:cubicBezTo>
                            <a:pt x="21" y="72"/>
                            <a:pt x="22" y="73"/>
                            <a:pt x="24" y="75"/>
                          </a:cubicBezTo>
                          <a:cubicBezTo>
                            <a:pt x="25" y="77"/>
                            <a:pt x="25" y="79"/>
                            <a:pt x="25" y="80"/>
                          </a:cubicBezTo>
                          <a:cubicBezTo>
                            <a:pt x="25" y="81"/>
                            <a:pt x="24" y="82"/>
                            <a:pt x="23" y="82"/>
                          </a:cubicBezTo>
                          <a:cubicBezTo>
                            <a:pt x="23" y="83"/>
                            <a:pt x="21" y="83"/>
                            <a:pt x="20" y="83"/>
                          </a:cubicBezTo>
                          <a:cubicBezTo>
                            <a:pt x="19" y="82"/>
                            <a:pt x="18" y="81"/>
                            <a:pt x="17" y="79"/>
                          </a:cubicBezTo>
                          <a:cubicBezTo>
                            <a:pt x="16" y="77"/>
                            <a:pt x="15" y="76"/>
                            <a:pt x="15" y="74"/>
                          </a:cubicBezTo>
                          <a:cubicBezTo>
                            <a:pt x="16" y="73"/>
                            <a:pt x="16" y="73"/>
                            <a:pt x="17" y="72"/>
                          </a:cubicBezTo>
                          <a:close/>
                          <a:moveTo>
                            <a:pt x="18" y="74"/>
                          </a:moveTo>
                          <a:cubicBezTo>
                            <a:pt x="18" y="74"/>
                            <a:pt x="18" y="74"/>
                            <a:pt x="18" y="74"/>
                          </a:cubicBezTo>
                          <a:cubicBezTo>
                            <a:pt x="18" y="75"/>
                            <a:pt x="18" y="75"/>
                            <a:pt x="18" y="75"/>
                          </a:cubicBezTo>
                          <a:cubicBezTo>
                            <a:pt x="18" y="76"/>
                            <a:pt x="18" y="77"/>
                            <a:pt x="19" y="78"/>
                          </a:cubicBezTo>
                          <a:cubicBezTo>
                            <a:pt x="20" y="79"/>
                            <a:pt x="20" y="80"/>
                            <a:pt x="21" y="80"/>
                          </a:cubicBezTo>
                          <a:cubicBezTo>
                            <a:pt x="21" y="81"/>
                            <a:pt x="21" y="81"/>
                            <a:pt x="22" y="81"/>
                          </a:cubicBezTo>
                          <a:cubicBezTo>
                            <a:pt x="22" y="81"/>
                            <a:pt x="22" y="81"/>
                            <a:pt x="22" y="81"/>
                          </a:cubicBezTo>
                          <a:cubicBezTo>
                            <a:pt x="23" y="81"/>
                            <a:pt x="23" y="80"/>
                            <a:pt x="23" y="80"/>
                          </a:cubicBezTo>
                          <a:cubicBezTo>
                            <a:pt x="23" y="80"/>
                            <a:pt x="23" y="80"/>
                            <a:pt x="23" y="79"/>
                          </a:cubicBezTo>
                          <a:cubicBezTo>
                            <a:pt x="23" y="79"/>
                            <a:pt x="22" y="78"/>
                            <a:pt x="22" y="76"/>
                          </a:cubicBezTo>
                          <a:cubicBezTo>
                            <a:pt x="21" y="75"/>
                            <a:pt x="20" y="74"/>
                            <a:pt x="20" y="74"/>
                          </a:cubicBezTo>
                          <a:cubicBezTo>
                            <a:pt x="19" y="74"/>
                            <a:pt x="19" y="74"/>
                            <a:pt x="19" y="74"/>
                          </a:cubicBezTo>
                          <a:cubicBezTo>
                            <a:pt x="19" y="73"/>
                            <a:pt x="18" y="74"/>
                            <a:pt x="18" y="74"/>
                          </a:cubicBezTo>
                          <a:close/>
                          <a:moveTo>
                            <a:pt x="26" y="67"/>
                          </a:moveTo>
                          <a:cubicBezTo>
                            <a:pt x="26" y="69"/>
                            <a:pt x="26" y="69"/>
                            <a:pt x="26" y="69"/>
                          </a:cubicBezTo>
                          <a:cubicBezTo>
                            <a:pt x="18" y="69"/>
                            <a:pt x="18" y="69"/>
                            <a:pt x="18" y="69"/>
                          </a:cubicBezTo>
                          <a:cubicBezTo>
                            <a:pt x="18" y="68"/>
                            <a:pt x="18" y="68"/>
                            <a:pt x="19" y="67"/>
                          </a:cubicBezTo>
                          <a:cubicBezTo>
                            <a:pt x="19" y="66"/>
                            <a:pt x="20" y="65"/>
                            <a:pt x="21" y="64"/>
                          </a:cubicBezTo>
                          <a:cubicBezTo>
                            <a:pt x="22" y="63"/>
                            <a:pt x="23" y="63"/>
                            <a:pt x="23" y="62"/>
                          </a:cubicBezTo>
                          <a:cubicBezTo>
                            <a:pt x="23" y="62"/>
                            <a:pt x="23" y="61"/>
                            <a:pt x="23" y="61"/>
                          </a:cubicBezTo>
                          <a:cubicBezTo>
                            <a:pt x="23" y="60"/>
                            <a:pt x="23" y="60"/>
                            <a:pt x="23" y="60"/>
                          </a:cubicBezTo>
                          <a:cubicBezTo>
                            <a:pt x="23" y="59"/>
                            <a:pt x="22" y="59"/>
                            <a:pt x="22" y="59"/>
                          </a:cubicBezTo>
                          <a:cubicBezTo>
                            <a:pt x="21" y="59"/>
                            <a:pt x="21" y="59"/>
                            <a:pt x="21" y="60"/>
                          </a:cubicBezTo>
                          <a:cubicBezTo>
                            <a:pt x="21" y="60"/>
                            <a:pt x="20" y="60"/>
                            <a:pt x="20" y="61"/>
                          </a:cubicBezTo>
                          <a:cubicBezTo>
                            <a:pt x="18" y="61"/>
                            <a:pt x="18" y="61"/>
                            <a:pt x="18" y="61"/>
                          </a:cubicBezTo>
                          <a:cubicBezTo>
                            <a:pt x="18" y="60"/>
                            <a:pt x="19" y="59"/>
                            <a:pt x="19" y="58"/>
                          </a:cubicBezTo>
                          <a:cubicBezTo>
                            <a:pt x="20" y="58"/>
                            <a:pt x="21" y="57"/>
                            <a:pt x="22" y="57"/>
                          </a:cubicBezTo>
                          <a:cubicBezTo>
                            <a:pt x="23" y="57"/>
                            <a:pt x="24" y="58"/>
                            <a:pt x="25" y="58"/>
                          </a:cubicBezTo>
                          <a:cubicBezTo>
                            <a:pt x="25" y="59"/>
                            <a:pt x="26" y="60"/>
                            <a:pt x="26" y="61"/>
                          </a:cubicBezTo>
                          <a:cubicBezTo>
                            <a:pt x="26" y="61"/>
                            <a:pt x="26" y="62"/>
                            <a:pt x="25" y="62"/>
                          </a:cubicBezTo>
                          <a:cubicBezTo>
                            <a:pt x="25" y="63"/>
                            <a:pt x="25" y="63"/>
                            <a:pt x="25" y="64"/>
                          </a:cubicBezTo>
                          <a:cubicBezTo>
                            <a:pt x="24" y="64"/>
                            <a:pt x="24" y="65"/>
                            <a:pt x="23" y="65"/>
                          </a:cubicBezTo>
                          <a:cubicBezTo>
                            <a:pt x="22" y="66"/>
                            <a:pt x="22" y="66"/>
                            <a:pt x="22" y="67"/>
                          </a:cubicBezTo>
                          <a:cubicBezTo>
                            <a:pt x="22" y="67"/>
                            <a:pt x="21" y="67"/>
                            <a:pt x="21" y="67"/>
                          </a:cubicBezTo>
                          <a:cubicBezTo>
                            <a:pt x="26" y="67"/>
                            <a:pt x="26" y="67"/>
                            <a:pt x="26" y="67"/>
                          </a:cubicBezTo>
                          <a:close/>
                          <a:moveTo>
                            <a:pt x="2" y="48"/>
                          </a:moveTo>
                          <a:cubicBezTo>
                            <a:pt x="2" y="49"/>
                            <a:pt x="2" y="49"/>
                            <a:pt x="3" y="49"/>
                          </a:cubicBezTo>
                          <a:cubicBezTo>
                            <a:pt x="3" y="49"/>
                            <a:pt x="4" y="49"/>
                            <a:pt x="4" y="49"/>
                          </a:cubicBezTo>
                          <a:cubicBezTo>
                            <a:pt x="4" y="49"/>
                            <a:pt x="5" y="49"/>
                            <a:pt x="5" y="48"/>
                          </a:cubicBezTo>
                          <a:cubicBezTo>
                            <a:pt x="5" y="48"/>
                            <a:pt x="5" y="47"/>
                            <a:pt x="5" y="47"/>
                          </a:cubicBezTo>
                          <a:cubicBezTo>
                            <a:pt x="4" y="46"/>
                            <a:pt x="4" y="46"/>
                            <a:pt x="4" y="46"/>
                          </a:cubicBezTo>
                          <a:cubicBezTo>
                            <a:pt x="3" y="45"/>
                            <a:pt x="3" y="45"/>
                            <a:pt x="2" y="46"/>
                          </a:cubicBezTo>
                          <a:cubicBezTo>
                            <a:pt x="2" y="46"/>
                            <a:pt x="2" y="46"/>
                            <a:pt x="1" y="47"/>
                          </a:cubicBezTo>
                          <a:cubicBezTo>
                            <a:pt x="1" y="47"/>
                            <a:pt x="1" y="48"/>
                            <a:pt x="2" y="48"/>
                          </a:cubicBezTo>
                          <a:close/>
                          <a:moveTo>
                            <a:pt x="0" y="75"/>
                          </a:moveTo>
                          <a:cubicBezTo>
                            <a:pt x="0" y="72"/>
                            <a:pt x="0" y="72"/>
                            <a:pt x="0" y="72"/>
                          </a:cubicBezTo>
                          <a:cubicBezTo>
                            <a:pt x="8" y="72"/>
                            <a:pt x="8" y="72"/>
                            <a:pt x="8" y="72"/>
                          </a:cubicBezTo>
                          <a:cubicBezTo>
                            <a:pt x="8" y="74"/>
                            <a:pt x="8" y="74"/>
                            <a:pt x="8" y="74"/>
                          </a:cubicBezTo>
                          <a:cubicBezTo>
                            <a:pt x="7" y="75"/>
                            <a:pt x="6" y="76"/>
                            <a:pt x="6" y="77"/>
                          </a:cubicBezTo>
                          <a:cubicBezTo>
                            <a:pt x="5" y="78"/>
                            <a:pt x="5" y="79"/>
                            <a:pt x="4" y="81"/>
                          </a:cubicBezTo>
                          <a:cubicBezTo>
                            <a:pt x="4" y="82"/>
                            <a:pt x="4" y="83"/>
                            <a:pt x="4" y="84"/>
                          </a:cubicBezTo>
                          <a:cubicBezTo>
                            <a:pt x="2" y="84"/>
                            <a:pt x="2" y="84"/>
                            <a:pt x="2" y="84"/>
                          </a:cubicBezTo>
                          <a:cubicBezTo>
                            <a:pt x="2" y="82"/>
                            <a:pt x="2" y="81"/>
                            <a:pt x="3" y="79"/>
                          </a:cubicBezTo>
                          <a:cubicBezTo>
                            <a:pt x="3" y="77"/>
                            <a:pt x="4" y="76"/>
                            <a:pt x="5" y="75"/>
                          </a:cubicBezTo>
                          <a:cubicBezTo>
                            <a:pt x="0" y="75"/>
                            <a:pt x="0" y="75"/>
                            <a:pt x="0" y="75"/>
                          </a:cubicBezTo>
                          <a:close/>
                          <a:moveTo>
                            <a:pt x="16" y="82"/>
                          </a:moveTo>
                          <a:cubicBezTo>
                            <a:pt x="14" y="83"/>
                            <a:pt x="14" y="83"/>
                            <a:pt x="14" y="83"/>
                          </a:cubicBezTo>
                          <a:cubicBezTo>
                            <a:pt x="14" y="82"/>
                            <a:pt x="14" y="82"/>
                            <a:pt x="13" y="82"/>
                          </a:cubicBezTo>
                          <a:cubicBezTo>
                            <a:pt x="13" y="82"/>
                            <a:pt x="13" y="82"/>
                            <a:pt x="12" y="82"/>
                          </a:cubicBezTo>
                          <a:cubicBezTo>
                            <a:pt x="12" y="82"/>
                            <a:pt x="12" y="82"/>
                            <a:pt x="11" y="82"/>
                          </a:cubicBezTo>
                          <a:cubicBezTo>
                            <a:pt x="11" y="83"/>
                            <a:pt x="11" y="84"/>
                            <a:pt x="11" y="85"/>
                          </a:cubicBezTo>
                          <a:cubicBezTo>
                            <a:pt x="11" y="84"/>
                            <a:pt x="12" y="84"/>
                            <a:pt x="13" y="84"/>
                          </a:cubicBezTo>
                          <a:cubicBezTo>
                            <a:pt x="14" y="84"/>
                            <a:pt x="15" y="84"/>
                            <a:pt x="15" y="85"/>
                          </a:cubicBezTo>
                          <a:cubicBezTo>
                            <a:pt x="16" y="85"/>
                            <a:pt x="17" y="86"/>
                            <a:pt x="17" y="87"/>
                          </a:cubicBezTo>
                          <a:cubicBezTo>
                            <a:pt x="17" y="89"/>
                            <a:pt x="17" y="90"/>
                            <a:pt x="16" y="90"/>
                          </a:cubicBezTo>
                          <a:cubicBezTo>
                            <a:pt x="15" y="91"/>
                            <a:pt x="15" y="92"/>
                            <a:pt x="13" y="92"/>
                          </a:cubicBezTo>
                          <a:cubicBezTo>
                            <a:pt x="12" y="92"/>
                            <a:pt x="11" y="92"/>
                            <a:pt x="10" y="91"/>
                          </a:cubicBezTo>
                          <a:cubicBezTo>
                            <a:pt x="10" y="90"/>
                            <a:pt x="9" y="88"/>
                            <a:pt x="9" y="86"/>
                          </a:cubicBezTo>
                          <a:cubicBezTo>
                            <a:pt x="8" y="84"/>
                            <a:pt x="9" y="83"/>
                            <a:pt x="9" y="82"/>
                          </a:cubicBezTo>
                          <a:cubicBezTo>
                            <a:pt x="10" y="80"/>
                            <a:pt x="11" y="80"/>
                            <a:pt x="12" y="80"/>
                          </a:cubicBezTo>
                          <a:cubicBezTo>
                            <a:pt x="13" y="80"/>
                            <a:pt x="14" y="80"/>
                            <a:pt x="15" y="80"/>
                          </a:cubicBezTo>
                          <a:cubicBezTo>
                            <a:pt x="15" y="81"/>
                            <a:pt x="16" y="81"/>
                            <a:pt x="16" y="82"/>
                          </a:cubicBezTo>
                          <a:close/>
                          <a:moveTo>
                            <a:pt x="11" y="88"/>
                          </a:moveTo>
                          <a:cubicBezTo>
                            <a:pt x="12" y="89"/>
                            <a:pt x="12" y="89"/>
                            <a:pt x="12" y="89"/>
                          </a:cubicBezTo>
                          <a:cubicBezTo>
                            <a:pt x="13" y="90"/>
                            <a:pt x="13" y="90"/>
                            <a:pt x="13" y="90"/>
                          </a:cubicBezTo>
                          <a:cubicBezTo>
                            <a:pt x="14" y="90"/>
                            <a:pt x="14" y="90"/>
                            <a:pt x="14" y="89"/>
                          </a:cubicBezTo>
                          <a:cubicBezTo>
                            <a:pt x="15" y="89"/>
                            <a:pt x="15" y="88"/>
                            <a:pt x="15" y="88"/>
                          </a:cubicBezTo>
                          <a:cubicBezTo>
                            <a:pt x="14" y="87"/>
                            <a:pt x="14" y="86"/>
                            <a:pt x="14" y="86"/>
                          </a:cubicBezTo>
                          <a:cubicBezTo>
                            <a:pt x="14" y="86"/>
                            <a:pt x="13" y="86"/>
                            <a:pt x="13" y="86"/>
                          </a:cubicBezTo>
                          <a:cubicBezTo>
                            <a:pt x="12" y="86"/>
                            <a:pt x="12" y="86"/>
                            <a:pt x="12" y="86"/>
                          </a:cubicBezTo>
                          <a:cubicBezTo>
                            <a:pt x="11" y="87"/>
                            <a:pt x="11" y="87"/>
                            <a:pt x="11" y="88"/>
                          </a:cubicBezTo>
                          <a:close/>
                          <a:moveTo>
                            <a:pt x="10" y="53"/>
                          </a:moveTo>
                          <a:cubicBezTo>
                            <a:pt x="12" y="54"/>
                            <a:pt x="12" y="54"/>
                            <a:pt x="12" y="54"/>
                          </a:cubicBezTo>
                          <a:cubicBezTo>
                            <a:pt x="12" y="54"/>
                            <a:pt x="12" y="54"/>
                            <a:pt x="13" y="55"/>
                          </a:cubicBezTo>
                          <a:cubicBezTo>
                            <a:pt x="13" y="55"/>
                            <a:pt x="13" y="55"/>
                            <a:pt x="14" y="55"/>
                          </a:cubicBezTo>
                          <a:cubicBezTo>
                            <a:pt x="14" y="56"/>
                            <a:pt x="15" y="55"/>
                            <a:pt x="15" y="55"/>
                          </a:cubicBezTo>
                          <a:cubicBezTo>
                            <a:pt x="15" y="55"/>
                            <a:pt x="16" y="54"/>
                            <a:pt x="16" y="54"/>
                          </a:cubicBezTo>
                          <a:cubicBezTo>
                            <a:pt x="16" y="53"/>
                            <a:pt x="16" y="52"/>
                            <a:pt x="16" y="52"/>
                          </a:cubicBezTo>
                          <a:cubicBezTo>
                            <a:pt x="15" y="51"/>
                            <a:pt x="15" y="51"/>
                            <a:pt x="14" y="51"/>
                          </a:cubicBezTo>
                          <a:cubicBezTo>
                            <a:pt x="14" y="51"/>
                            <a:pt x="13" y="51"/>
                            <a:pt x="13" y="52"/>
                          </a:cubicBezTo>
                          <a:cubicBezTo>
                            <a:pt x="11" y="51"/>
                            <a:pt x="11" y="51"/>
                            <a:pt x="11" y="51"/>
                          </a:cubicBezTo>
                          <a:cubicBezTo>
                            <a:pt x="13" y="45"/>
                            <a:pt x="13" y="45"/>
                            <a:pt x="13" y="45"/>
                          </a:cubicBezTo>
                          <a:cubicBezTo>
                            <a:pt x="19" y="46"/>
                            <a:pt x="19" y="46"/>
                            <a:pt x="19" y="46"/>
                          </a:cubicBezTo>
                          <a:cubicBezTo>
                            <a:pt x="19" y="48"/>
                            <a:pt x="19" y="48"/>
                            <a:pt x="19" y="48"/>
                          </a:cubicBezTo>
                          <a:cubicBezTo>
                            <a:pt x="14" y="48"/>
                            <a:pt x="14" y="48"/>
                            <a:pt x="14" y="48"/>
                          </a:cubicBezTo>
                          <a:cubicBezTo>
                            <a:pt x="14" y="49"/>
                            <a:pt x="14" y="49"/>
                            <a:pt x="14" y="49"/>
                          </a:cubicBezTo>
                          <a:cubicBezTo>
                            <a:pt x="14" y="49"/>
                            <a:pt x="15" y="49"/>
                            <a:pt x="15" y="49"/>
                          </a:cubicBezTo>
                          <a:cubicBezTo>
                            <a:pt x="16" y="50"/>
                            <a:pt x="17" y="50"/>
                            <a:pt x="18" y="51"/>
                          </a:cubicBezTo>
                          <a:cubicBezTo>
                            <a:pt x="18" y="52"/>
                            <a:pt x="18" y="53"/>
                            <a:pt x="18" y="54"/>
                          </a:cubicBezTo>
                          <a:cubicBezTo>
                            <a:pt x="18" y="55"/>
                            <a:pt x="17" y="56"/>
                            <a:pt x="17" y="56"/>
                          </a:cubicBezTo>
                          <a:cubicBezTo>
                            <a:pt x="16" y="57"/>
                            <a:pt x="15" y="58"/>
                            <a:pt x="13" y="57"/>
                          </a:cubicBezTo>
                          <a:cubicBezTo>
                            <a:pt x="12" y="57"/>
                            <a:pt x="11" y="57"/>
                            <a:pt x="11" y="56"/>
                          </a:cubicBezTo>
                          <a:cubicBezTo>
                            <a:pt x="10" y="55"/>
                            <a:pt x="10" y="54"/>
                            <a:pt x="10" y="53"/>
                          </a:cubicBezTo>
                          <a:close/>
                          <a:moveTo>
                            <a:pt x="7" y="70"/>
                          </a:moveTo>
                          <a:cubicBezTo>
                            <a:pt x="7" y="68"/>
                            <a:pt x="7" y="68"/>
                            <a:pt x="7" y="68"/>
                          </a:cubicBezTo>
                          <a:cubicBezTo>
                            <a:pt x="3" y="68"/>
                            <a:pt x="3" y="68"/>
                            <a:pt x="3" y="68"/>
                          </a:cubicBezTo>
                          <a:cubicBezTo>
                            <a:pt x="3" y="66"/>
                            <a:pt x="3" y="66"/>
                            <a:pt x="3" y="66"/>
                          </a:cubicBezTo>
                          <a:cubicBezTo>
                            <a:pt x="8" y="59"/>
                            <a:pt x="8" y="59"/>
                            <a:pt x="8" y="59"/>
                          </a:cubicBezTo>
                          <a:cubicBezTo>
                            <a:pt x="10" y="59"/>
                            <a:pt x="10" y="59"/>
                            <a:pt x="10" y="59"/>
                          </a:cubicBezTo>
                          <a:cubicBezTo>
                            <a:pt x="10" y="66"/>
                            <a:pt x="10" y="66"/>
                            <a:pt x="10" y="66"/>
                          </a:cubicBezTo>
                          <a:cubicBezTo>
                            <a:pt x="11" y="66"/>
                            <a:pt x="11" y="66"/>
                            <a:pt x="11" y="66"/>
                          </a:cubicBezTo>
                          <a:cubicBezTo>
                            <a:pt x="11" y="68"/>
                            <a:pt x="11" y="68"/>
                            <a:pt x="11" y="68"/>
                          </a:cubicBezTo>
                          <a:cubicBezTo>
                            <a:pt x="10" y="68"/>
                            <a:pt x="10" y="68"/>
                            <a:pt x="10" y="68"/>
                          </a:cubicBezTo>
                          <a:cubicBezTo>
                            <a:pt x="10" y="70"/>
                            <a:pt x="10" y="70"/>
                            <a:pt x="10" y="70"/>
                          </a:cubicBezTo>
                          <a:cubicBezTo>
                            <a:pt x="7" y="70"/>
                            <a:pt x="7" y="70"/>
                            <a:pt x="7" y="70"/>
                          </a:cubicBezTo>
                          <a:close/>
                          <a:moveTo>
                            <a:pt x="7" y="66"/>
                          </a:moveTo>
                          <a:cubicBezTo>
                            <a:pt x="7" y="62"/>
                            <a:pt x="7" y="62"/>
                            <a:pt x="7" y="62"/>
                          </a:cubicBezTo>
                          <a:cubicBezTo>
                            <a:pt x="5" y="66"/>
                            <a:pt x="5" y="66"/>
                            <a:pt x="5" y="66"/>
                          </a:cubicBezTo>
                          <a:cubicBezTo>
                            <a:pt x="7" y="66"/>
                            <a:pt x="7" y="66"/>
                            <a:pt x="7" y="66"/>
                          </a:cubicBez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21920" tIns="60960" rIns="121920" bIns="609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ctr" defTabSz="609570"/>
                      <a:endParaRPr lang="en-US" sz="2400">
                        <a:solidFill>
                          <a:srgbClr val="242A75"/>
                        </a:solidFill>
                      </a:endParaRPr>
                    </a:p>
                  </p:txBody>
                </p:sp>
                <p:grpSp>
                  <p:nvGrpSpPr>
                    <p:cNvPr id="96" name="Group 95"/>
                    <p:cNvGrpSpPr/>
                    <p:nvPr/>
                  </p:nvGrpSpPr>
                  <p:grpSpPr>
                    <a:xfrm>
                      <a:off x="3140075" y="929181"/>
                      <a:ext cx="536368" cy="686387"/>
                      <a:chOff x="3140075" y="929181"/>
                      <a:chExt cx="536368" cy="686387"/>
                    </a:xfrm>
                  </p:grpSpPr>
                  <p:sp>
                    <p:nvSpPr>
                      <p:cNvPr id="97" name="Freeform 244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3141403" y="929181"/>
                        <a:ext cx="535040" cy="686387"/>
                      </a:xfrm>
                      <a:custGeom>
                        <a:avLst/>
                        <a:gdLst>
                          <a:gd name="T0" fmla="*/ 116 w 140"/>
                          <a:gd name="T1" fmla="*/ 83 h 179"/>
                          <a:gd name="T2" fmla="*/ 78 w 140"/>
                          <a:gd name="T3" fmla="*/ 83 h 179"/>
                          <a:gd name="T4" fmla="*/ 36 w 140"/>
                          <a:gd name="T5" fmla="*/ 179 h 179"/>
                          <a:gd name="T6" fmla="*/ 92 w 140"/>
                          <a:gd name="T7" fmla="*/ 179 h 179"/>
                          <a:gd name="T8" fmla="*/ 101 w 140"/>
                          <a:gd name="T9" fmla="*/ 170 h 179"/>
                          <a:gd name="T10" fmla="*/ 93 w 140"/>
                          <a:gd name="T11" fmla="*/ 151 h 179"/>
                          <a:gd name="T12" fmla="*/ 75 w 140"/>
                          <a:gd name="T13" fmla="*/ 151 h 179"/>
                          <a:gd name="T14" fmla="*/ 75 w 140"/>
                          <a:gd name="T15" fmla="*/ 131 h 179"/>
                          <a:gd name="T16" fmla="*/ 93 w 140"/>
                          <a:gd name="T17" fmla="*/ 131 h 179"/>
                          <a:gd name="T18" fmla="*/ 99 w 140"/>
                          <a:gd name="T19" fmla="*/ 115 h 179"/>
                          <a:gd name="T20" fmla="*/ 101 w 140"/>
                          <a:gd name="T21" fmla="*/ 112 h 179"/>
                          <a:gd name="T22" fmla="*/ 88 w 140"/>
                          <a:gd name="T23" fmla="*/ 100 h 179"/>
                          <a:gd name="T24" fmla="*/ 102 w 140"/>
                          <a:gd name="T25" fmla="*/ 86 h 179"/>
                          <a:gd name="T26" fmla="*/ 115 w 140"/>
                          <a:gd name="T27" fmla="*/ 98 h 179"/>
                          <a:gd name="T28" fmla="*/ 134 w 140"/>
                          <a:gd name="T29" fmla="*/ 90 h 179"/>
                          <a:gd name="T30" fmla="*/ 134 w 140"/>
                          <a:gd name="T31" fmla="*/ 73 h 179"/>
                          <a:gd name="T32" fmla="*/ 140 w 140"/>
                          <a:gd name="T33" fmla="*/ 73 h 179"/>
                          <a:gd name="T34" fmla="*/ 140 w 140"/>
                          <a:gd name="T35" fmla="*/ 70 h 179"/>
                          <a:gd name="T36" fmla="*/ 70 w 140"/>
                          <a:gd name="T37" fmla="*/ 0 h 179"/>
                          <a:gd name="T38" fmla="*/ 0 w 140"/>
                          <a:gd name="T39" fmla="*/ 70 h 179"/>
                          <a:gd name="T40" fmla="*/ 0 w 140"/>
                          <a:gd name="T41" fmla="*/ 134 h 179"/>
                          <a:gd name="T42" fmla="*/ 7 w 140"/>
                          <a:gd name="T43" fmla="*/ 147 h 179"/>
                          <a:gd name="T44" fmla="*/ 31 w 140"/>
                          <a:gd name="T45" fmla="*/ 94 h 179"/>
                          <a:gd name="T46" fmla="*/ 53 w 140"/>
                          <a:gd name="T47" fmla="*/ 83 h 179"/>
                          <a:gd name="T48" fmla="*/ 24 w 140"/>
                          <a:gd name="T49" fmla="*/ 83 h 179"/>
                          <a:gd name="T50" fmla="*/ 24 w 140"/>
                          <a:gd name="T51" fmla="*/ 70 h 179"/>
                          <a:gd name="T52" fmla="*/ 70 w 140"/>
                          <a:gd name="T53" fmla="*/ 24 h 179"/>
                          <a:gd name="T54" fmla="*/ 116 w 140"/>
                          <a:gd name="T55" fmla="*/ 70 h 179"/>
                          <a:gd name="T56" fmla="*/ 116 w 140"/>
                          <a:gd name="T57" fmla="*/ 83 h 179"/>
                          <a:gd name="T58" fmla="*/ 140 w 140"/>
                          <a:gd name="T59" fmla="*/ 177 h 179"/>
                          <a:gd name="T60" fmla="*/ 140 w 140"/>
                          <a:gd name="T61" fmla="*/ 174 h 179"/>
                          <a:gd name="T62" fmla="*/ 121 w 140"/>
                          <a:gd name="T63" fmla="*/ 164 h 179"/>
                          <a:gd name="T64" fmla="*/ 111 w 140"/>
                          <a:gd name="T65" fmla="*/ 141 h 179"/>
                          <a:gd name="T66" fmla="*/ 121 w 140"/>
                          <a:gd name="T67" fmla="*/ 118 h 179"/>
                          <a:gd name="T68" fmla="*/ 140 w 140"/>
                          <a:gd name="T69" fmla="*/ 108 h 179"/>
                          <a:gd name="T70" fmla="*/ 140 w 140"/>
                          <a:gd name="T71" fmla="*/ 106 h 179"/>
                          <a:gd name="T72" fmla="*/ 119 w 140"/>
                          <a:gd name="T73" fmla="*/ 116 h 179"/>
                          <a:gd name="T74" fmla="*/ 108 w 140"/>
                          <a:gd name="T75" fmla="*/ 141 h 179"/>
                          <a:gd name="T76" fmla="*/ 119 w 140"/>
                          <a:gd name="T77" fmla="*/ 166 h 179"/>
                          <a:gd name="T78" fmla="*/ 140 w 140"/>
                          <a:gd name="T79" fmla="*/ 177 h 17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</a:cxnLst>
                        <a:rect l="0" t="0" r="r" b="b"/>
                        <a:pathLst>
                          <a:path w="140" h="179">
                            <a:moveTo>
                              <a:pt x="116" y="83"/>
                            </a:moveTo>
                            <a:cubicBezTo>
                              <a:pt x="78" y="83"/>
                              <a:pt x="78" y="83"/>
                              <a:pt x="78" y="83"/>
                            </a:cubicBezTo>
                            <a:cubicBezTo>
                              <a:pt x="36" y="179"/>
                              <a:pt x="36" y="179"/>
                              <a:pt x="36" y="179"/>
                            </a:cubicBezTo>
                            <a:cubicBezTo>
                              <a:pt x="92" y="179"/>
                              <a:pt x="92" y="179"/>
                              <a:pt x="92" y="179"/>
                            </a:cubicBezTo>
                            <a:cubicBezTo>
                              <a:pt x="101" y="170"/>
                              <a:pt x="101" y="170"/>
                              <a:pt x="101" y="170"/>
                            </a:cubicBezTo>
                            <a:cubicBezTo>
                              <a:pt x="97" y="164"/>
                              <a:pt x="94" y="158"/>
                              <a:pt x="93" y="151"/>
                            </a:cubicBezTo>
                            <a:cubicBezTo>
                              <a:pt x="75" y="151"/>
                              <a:pt x="75" y="151"/>
                              <a:pt x="75" y="151"/>
                            </a:cubicBezTo>
                            <a:cubicBezTo>
                              <a:pt x="75" y="131"/>
                              <a:pt x="75" y="131"/>
                              <a:pt x="75" y="131"/>
                            </a:cubicBezTo>
                            <a:cubicBezTo>
                              <a:pt x="93" y="131"/>
                              <a:pt x="93" y="131"/>
                              <a:pt x="93" y="131"/>
                            </a:cubicBezTo>
                            <a:cubicBezTo>
                              <a:pt x="94" y="126"/>
                              <a:pt x="96" y="120"/>
                              <a:pt x="99" y="115"/>
                            </a:cubicBezTo>
                            <a:cubicBezTo>
                              <a:pt x="100" y="114"/>
                              <a:pt x="100" y="113"/>
                              <a:pt x="101" y="112"/>
                            </a:cubicBezTo>
                            <a:cubicBezTo>
                              <a:pt x="88" y="100"/>
                              <a:pt x="88" y="100"/>
                              <a:pt x="88" y="100"/>
                            </a:cubicBezTo>
                            <a:cubicBezTo>
                              <a:pt x="102" y="86"/>
                              <a:pt x="102" y="86"/>
                              <a:pt x="102" y="86"/>
                            </a:cubicBezTo>
                            <a:cubicBezTo>
                              <a:pt x="115" y="98"/>
                              <a:pt x="115" y="98"/>
                              <a:pt x="115" y="98"/>
                            </a:cubicBezTo>
                            <a:cubicBezTo>
                              <a:pt x="121" y="94"/>
                              <a:pt x="127" y="92"/>
                              <a:pt x="134" y="90"/>
                            </a:cubicBezTo>
                            <a:cubicBezTo>
                              <a:pt x="134" y="73"/>
                              <a:pt x="134" y="73"/>
                              <a:pt x="134" y="73"/>
                            </a:cubicBezTo>
                            <a:cubicBezTo>
                              <a:pt x="140" y="73"/>
                              <a:pt x="140" y="73"/>
                              <a:pt x="140" y="73"/>
                            </a:cubicBezTo>
                            <a:cubicBezTo>
                              <a:pt x="140" y="70"/>
                              <a:pt x="140" y="70"/>
                              <a:pt x="140" y="70"/>
                            </a:cubicBezTo>
                            <a:cubicBezTo>
                              <a:pt x="140" y="32"/>
                              <a:pt x="108" y="0"/>
                              <a:pt x="70" y="0"/>
                            </a:cubicBezTo>
                            <a:cubicBezTo>
                              <a:pt x="32" y="0"/>
                              <a:pt x="0" y="32"/>
                              <a:pt x="0" y="70"/>
                            </a:cubicBezTo>
                            <a:cubicBezTo>
                              <a:pt x="0" y="134"/>
                              <a:pt x="0" y="134"/>
                              <a:pt x="0" y="134"/>
                            </a:cubicBezTo>
                            <a:cubicBezTo>
                              <a:pt x="7" y="147"/>
                              <a:pt x="7" y="147"/>
                              <a:pt x="7" y="147"/>
                            </a:cubicBezTo>
                            <a:cubicBezTo>
                              <a:pt x="31" y="94"/>
                              <a:pt x="31" y="94"/>
                              <a:pt x="31" y="94"/>
                            </a:cubicBezTo>
                            <a:cubicBezTo>
                              <a:pt x="53" y="83"/>
                              <a:pt x="53" y="83"/>
                              <a:pt x="53" y="83"/>
                            </a:cubicBezTo>
                            <a:cubicBezTo>
                              <a:pt x="24" y="83"/>
                              <a:pt x="24" y="83"/>
                              <a:pt x="24" y="83"/>
                            </a:cubicBezTo>
                            <a:cubicBezTo>
                              <a:pt x="24" y="70"/>
                              <a:pt x="24" y="70"/>
                              <a:pt x="24" y="70"/>
                            </a:cubicBezTo>
                            <a:cubicBezTo>
                              <a:pt x="24" y="45"/>
                              <a:pt x="45" y="24"/>
                              <a:pt x="70" y="24"/>
                            </a:cubicBezTo>
                            <a:cubicBezTo>
                              <a:pt x="95" y="24"/>
                              <a:pt x="116" y="45"/>
                              <a:pt x="116" y="70"/>
                            </a:cubicBezTo>
                            <a:cubicBezTo>
                              <a:pt x="116" y="83"/>
                              <a:pt x="116" y="83"/>
                              <a:pt x="116" y="83"/>
                            </a:cubicBezTo>
                            <a:close/>
                            <a:moveTo>
                              <a:pt x="140" y="177"/>
                            </a:moveTo>
                            <a:cubicBezTo>
                              <a:pt x="140" y="174"/>
                              <a:pt x="140" y="174"/>
                              <a:pt x="140" y="174"/>
                            </a:cubicBezTo>
                            <a:cubicBezTo>
                              <a:pt x="132" y="173"/>
                              <a:pt x="126" y="169"/>
                              <a:pt x="121" y="164"/>
                            </a:cubicBezTo>
                            <a:cubicBezTo>
                              <a:pt x="115" y="158"/>
                              <a:pt x="111" y="150"/>
                              <a:pt x="111" y="141"/>
                            </a:cubicBezTo>
                            <a:cubicBezTo>
                              <a:pt x="111" y="132"/>
                              <a:pt x="115" y="124"/>
                              <a:pt x="121" y="118"/>
                            </a:cubicBezTo>
                            <a:cubicBezTo>
                              <a:pt x="126" y="113"/>
                              <a:pt x="132" y="109"/>
                              <a:pt x="140" y="108"/>
                            </a:cubicBezTo>
                            <a:cubicBezTo>
                              <a:pt x="140" y="106"/>
                              <a:pt x="140" y="106"/>
                              <a:pt x="140" y="106"/>
                            </a:cubicBezTo>
                            <a:cubicBezTo>
                              <a:pt x="132" y="107"/>
                              <a:pt x="124" y="110"/>
                              <a:pt x="119" y="116"/>
                            </a:cubicBezTo>
                            <a:cubicBezTo>
                              <a:pt x="112" y="122"/>
                              <a:pt x="108" y="131"/>
                              <a:pt x="108" y="141"/>
                            </a:cubicBezTo>
                            <a:cubicBezTo>
                              <a:pt x="108" y="151"/>
                              <a:pt x="112" y="160"/>
                              <a:pt x="119" y="166"/>
                            </a:cubicBezTo>
                            <a:cubicBezTo>
                              <a:pt x="124" y="172"/>
                              <a:pt x="132" y="176"/>
                              <a:pt x="140" y="177"/>
                            </a:cubicBezTo>
                            <a:close/>
                          </a:path>
                        </a:pathLst>
                      </a:custGeom>
                      <a:solidFill>
                        <a:srgbClr val="242A75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21920" tIns="60960" rIns="121920" bIns="6096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algn="ctr" defTabSz="609570"/>
                        <a:endParaRPr lang="en-US" sz="2400">
                          <a:solidFill>
                            <a:srgbClr val="242A75"/>
                          </a:solidFill>
                        </a:endParaRPr>
                      </a:p>
                    </p:txBody>
                  </p:sp>
                  <p:sp>
                    <p:nvSpPr>
                      <p:cNvPr id="98" name="Rectangle 97"/>
                      <p:cNvSpPr/>
                      <p:nvPr/>
                    </p:nvSpPr>
                    <p:spPr>
                      <a:xfrm>
                        <a:off x="3140075" y="1247321"/>
                        <a:ext cx="254000" cy="367393"/>
                      </a:xfrm>
                      <a:prstGeom prst="rect">
                        <a:avLst/>
                      </a:prstGeom>
                      <a:solidFill>
                        <a:srgbClr val="242A75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 defTabSz="609570"/>
                        <a:endParaRPr lang="en-US" sz="2400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99" name="Rectangle 98"/>
                      <p:cNvSpPr/>
                      <p:nvPr/>
                    </p:nvSpPr>
                    <p:spPr>
                      <a:xfrm>
                        <a:off x="3197680" y="1247321"/>
                        <a:ext cx="254000" cy="154215"/>
                      </a:xfrm>
                      <a:prstGeom prst="rect">
                        <a:avLst/>
                      </a:prstGeom>
                      <a:solidFill>
                        <a:srgbClr val="242A75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 defTabSz="609570"/>
                        <a:endParaRPr lang="en-US" sz="2400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93" name="TextBox 92"/>
                  <p:cNvSpPr txBox="1"/>
                  <p:nvPr/>
                </p:nvSpPr>
                <p:spPr>
                  <a:xfrm>
                    <a:off x="3599404" y="5048080"/>
                    <a:ext cx="1493226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100" dirty="0"/>
                      <a:t>Tokenization Server</a:t>
                    </a:r>
                  </a:p>
                </p:txBody>
              </p:sp>
            </p:grpSp>
            <p:grpSp>
              <p:nvGrpSpPr>
                <p:cNvPr id="87" name="Group 86"/>
                <p:cNvGrpSpPr/>
                <p:nvPr/>
              </p:nvGrpSpPr>
              <p:grpSpPr>
                <a:xfrm>
                  <a:off x="4996073" y="4785829"/>
                  <a:ext cx="2433659" cy="523861"/>
                  <a:chOff x="5080946" y="4785829"/>
                  <a:chExt cx="2433659" cy="523861"/>
                </a:xfrm>
              </p:grpSpPr>
              <p:pic>
                <p:nvPicPr>
                  <p:cNvPr id="90" name="Picture 89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124819" y="4785829"/>
                    <a:ext cx="345912" cy="326102"/>
                  </a:xfrm>
                  <a:prstGeom prst="rect">
                    <a:avLst/>
                  </a:prstGeom>
                </p:spPr>
              </p:pic>
              <p:sp>
                <p:nvSpPr>
                  <p:cNvPr id="91" name="TextBox 90"/>
                  <p:cNvSpPr txBox="1"/>
                  <p:nvPr/>
                </p:nvSpPr>
                <p:spPr>
                  <a:xfrm>
                    <a:off x="5080946" y="5048080"/>
                    <a:ext cx="2433659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100" dirty="0"/>
                      <a:t>Vormetric Transparent Encryption</a:t>
                    </a:r>
                  </a:p>
                </p:txBody>
              </p:sp>
            </p:grpSp>
            <p:cxnSp>
              <p:nvCxnSpPr>
                <p:cNvPr id="88" name="Straight Connector 87"/>
                <p:cNvCxnSpPr/>
                <p:nvPr/>
              </p:nvCxnSpPr>
              <p:spPr>
                <a:xfrm>
                  <a:off x="3563917" y="4677771"/>
                  <a:ext cx="0" cy="660157"/>
                </a:xfrm>
                <a:prstGeom prst="line">
                  <a:avLst/>
                </a:prstGeom>
                <a:ln w="9525" cmpd="sng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>
                  <a:off x="5048127" y="4677771"/>
                  <a:ext cx="0" cy="660157"/>
                </a:xfrm>
                <a:prstGeom prst="line">
                  <a:avLst/>
                </a:prstGeom>
                <a:ln w="9525" cmpd="sng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6" name="Round Diagonal Corner Rectangle 105"/>
              <p:cNvSpPr/>
              <p:nvPr/>
            </p:nvSpPr>
            <p:spPr>
              <a:xfrm>
                <a:off x="439215" y="5140028"/>
                <a:ext cx="1256055" cy="662736"/>
              </a:xfrm>
              <a:prstGeom prst="round2Diag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HSM for Root of Trust</a:t>
                </a:r>
              </a:p>
            </p:txBody>
          </p:sp>
          <p:grpSp>
            <p:nvGrpSpPr>
              <p:cNvPr id="107" name="Group 106"/>
              <p:cNvGrpSpPr/>
              <p:nvPr/>
            </p:nvGrpSpPr>
            <p:grpSpPr>
              <a:xfrm>
                <a:off x="9360707" y="1391124"/>
                <a:ext cx="2005677" cy="726188"/>
                <a:chOff x="9360707" y="1391124"/>
                <a:chExt cx="2005677" cy="726188"/>
              </a:xfrm>
            </p:grpSpPr>
            <p:grpSp>
              <p:nvGrpSpPr>
                <p:cNvPr id="108" name="Group 107"/>
                <p:cNvGrpSpPr/>
                <p:nvPr/>
              </p:nvGrpSpPr>
              <p:grpSpPr>
                <a:xfrm>
                  <a:off x="10137842" y="1391124"/>
                  <a:ext cx="387237" cy="211422"/>
                  <a:chOff x="10137842" y="1391124"/>
                  <a:chExt cx="387237" cy="211422"/>
                </a:xfrm>
              </p:grpSpPr>
              <p:sp>
                <p:nvSpPr>
                  <p:cNvPr id="110" name="Round Diagonal Corner Rectangle 109"/>
                  <p:cNvSpPr/>
                  <p:nvPr/>
                </p:nvSpPr>
                <p:spPr>
                  <a:xfrm>
                    <a:off x="10137842" y="1394805"/>
                    <a:ext cx="387237" cy="207741"/>
                  </a:xfrm>
                  <a:prstGeom prst="round2Diag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1050" dirty="0"/>
                  </a:p>
                </p:txBody>
              </p:sp>
              <p:pic>
                <p:nvPicPr>
                  <p:cNvPr id="111" name="Picture 110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225916" y="1391124"/>
                    <a:ext cx="219515" cy="206944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09" name="TextBox 108"/>
                <p:cNvSpPr txBox="1"/>
                <p:nvPr/>
              </p:nvSpPr>
              <p:spPr>
                <a:xfrm>
                  <a:off x="9360707" y="1840313"/>
                  <a:ext cx="2005677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VTE agent (remediation)</a:t>
                  </a:r>
                </a:p>
              </p:txBody>
            </p:sp>
          </p:grpSp>
          <p:grpSp>
            <p:nvGrpSpPr>
              <p:cNvPr id="117" name="Group 116"/>
              <p:cNvGrpSpPr/>
              <p:nvPr/>
            </p:nvGrpSpPr>
            <p:grpSpPr>
              <a:xfrm>
                <a:off x="9347673" y="3931977"/>
                <a:ext cx="2005677" cy="737974"/>
                <a:chOff x="9347673" y="3931977"/>
                <a:chExt cx="2005677" cy="737974"/>
              </a:xfrm>
            </p:grpSpPr>
            <p:grpSp>
              <p:nvGrpSpPr>
                <p:cNvPr id="119" name="Group 118"/>
                <p:cNvGrpSpPr/>
                <p:nvPr/>
              </p:nvGrpSpPr>
              <p:grpSpPr>
                <a:xfrm>
                  <a:off x="10030944" y="3931977"/>
                  <a:ext cx="387237" cy="211422"/>
                  <a:chOff x="10802539" y="5229061"/>
                  <a:chExt cx="610208" cy="333159"/>
                </a:xfrm>
              </p:grpSpPr>
              <p:sp>
                <p:nvSpPr>
                  <p:cNvPr id="121" name="Round Diagonal Corner Rectangle 120"/>
                  <p:cNvSpPr/>
                  <p:nvPr/>
                </p:nvSpPr>
                <p:spPr>
                  <a:xfrm>
                    <a:off x="10802539" y="5234862"/>
                    <a:ext cx="610208" cy="327358"/>
                  </a:xfrm>
                  <a:prstGeom prst="round2Diag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1050" dirty="0"/>
                  </a:p>
                </p:txBody>
              </p:sp>
              <p:pic>
                <p:nvPicPr>
                  <p:cNvPr id="122" name="Picture 121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941326" y="5229061"/>
                    <a:ext cx="345912" cy="326102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20" name="TextBox 119"/>
                <p:cNvSpPr txBox="1"/>
                <p:nvPr/>
              </p:nvSpPr>
              <p:spPr>
                <a:xfrm>
                  <a:off x="9347673" y="4392952"/>
                  <a:ext cx="2005677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VTE agent (remediation)</a:t>
                  </a:r>
                </a:p>
              </p:txBody>
            </p:sp>
          </p:grpSp>
          <p:grpSp>
            <p:nvGrpSpPr>
              <p:cNvPr id="123" name="Group 122"/>
              <p:cNvGrpSpPr/>
              <p:nvPr/>
            </p:nvGrpSpPr>
            <p:grpSpPr>
              <a:xfrm>
                <a:off x="9379380" y="5199813"/>
                <a:ext cx="2005677" cy="917430"/>
                <a:chOff x="9379380" y="5199813"/>
                <a:chExt cx="2005677" cy="917430"/>
              </a:xfrm>
            </p:grpSpPr>
            <p:grpSp>
              <p:nvGrpSpPr>
                <p:cNvPr id="124" name="Group 123"/>
                <p:cNvGrpSpPr/>
                <p:nvPr/>
              </p:nvGrpSpPr>
              <p:grpSpPr>
                <a:xfrm>
                  <a:off x="10532112" y="5199813"/>
                  <a:ext cx="387237" cy="211422"/>
                  <a:chOff x="10802539" y="5229061"/>
                  <a:chExt cx="610208" cy="333159"/>
                </a:xfrm>
              </p:grpSpPr>
              <p:sp>
                <p:nvSpPr>
                  <p:cNvPr id="126" name="Round Diagonal Corner Rectangle 125"/>
                  <p:cNvSpPr/>
                  <p:nvPr/>
                </p:nvSpPr>
                <p:spPr>
                  <a:xfrm>
                    <a:off x="10802539" y="5234862"/>
                    <a:ext cx="610208" cy="327358"/>
                  </a:xfrm>
                  <a:prstGeom prst="round2Diag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1050" dirty="0"/>
                  </a:p>
                </p:txBody>
              </p:sp>
              <p:pic>
                <p:nvPicPr>
                  <p:cNvPr id="127" name="Picture 126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941326" y="5229061"/>
                    <a:ext cx="345912" cy="326102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25" name="TextBox 124"/>
                <p:cNvSpPr txBox="1"/>
                <p:nvPr/>
              </p:nvSpPr>
              <p:spPr>
                <a:xfrm>
                  <a:off x="9379380" y="5840244"/>
                  <a:ext cx="2005677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VTE agent (remediation)</a:t>
                  </a:r>
                </a:p>
              </p:txBody>
            </p:sp>
          </p:grpSp>
          <p:grpSp>
            <p:nvGrpSpPr>
              <p:cNvPr id="128" name="Group 127"/>
              <p:cNvGrpSpPr/>
              <p:nvPr/>
            </p:nvGrpSpPr>
            <p:grpSpPr>
              <a:xfrm>
                <a:off x="9360707" y="5074695"/>
                <a:ext cx="2037737" cy="833883"/>
                <a:chOff x="9360707" y="5074695"/>
                <a:chExt cx="2037737" cy="833883"/>
              </a:xfrm>
            </p:grpSpPr>
            <p:grpSp>
              <p:nvGrpSpPr>
                <p:cNvPr id="129" name="Group 128"/>
                <p:cNvGrpSpPr/>
                <p:nvPr/>
              </p:nvGrpSpPr>
              <p:grpSpPr>
                <a:xfrm>
                  <a:off x="9998439" y="5074695"/>
                  <a:ext cx="393248" cy="303027"/>
                  <a:chOff x="5302642" y="2151313"/>
                  <a:chExt cx="3054560" cy="2353770"/>
                </a:xfrm>
              </p:grpSpPr>
              <p:sp>
                <p:nvSpPr>
                  <p:cNvPr id="131" name="Pentagon 130"/>
                  <p:cNvSpPr/>
                  <p:nvPr/>
                </p:nvSpPr>
                <p:spPr>
                  <a:xfrm rot="2396571">
                    <a:off x="6893054" y="4230671"/>
                    <a:ext cx="1464148" cy="274412"/>
                  </a:xfrm>
                  <a:prstGeom prst="homePlate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100000">
                        <a:schemeClr val="accent1">
                          <a:tint val="50000"/>
                          <a:shade val="100000"/>
                          <a:satMod val="350000"/>
                        </a:schemeClr>
                      </a:gs>
                    </a:gsLst>
                    <a:lin ang="16200000" scaled="0"/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32" name="Group 131"/>
                  <p:cNvGrpSpPr/>
                  <p:nvPr/>
                </p:nvGrpSpPr>
                <p:grpSpPr>
                  <a:xfrm>
                    <a:off x="5302642" y="2151313"/>
                    <a:ext cx="2102414" cy="2102414"/>
                    <a:chOff x="4354869" y="1443252"/>
                    <a:chExt cx="2743200" cy="2743200"/>
                  </a:xfrm>
                </p:grpSpPr>
                <p:pic>
                  <p:nvPicPr>
                    <p:cNvPr id="133" name="Picture 132" descr="A picture containing object&#10;&#10;Description automatically generated">
                      <a:extLst>
                        <a:ext uri="{FF2B5EF4-FFF2-40B4-BE49-F238E27FC236}">
                          <a16:creationId xmlns:a16="http://schemas.microsoft.com/office/drawing/2014/main" id="{24B14144-76FE-494E-A59B-14D1186726C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354869" y="1443252"/>
                      <a:ext cx="2743200" cy="2743200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134" name="Group 133"/>
                    <p:cNvGrpSpPr/>
                    <p:nvPr/>
                  </p:nvGrpSpPr>
                  <p:grpSpPr>
                    <a:xfrm>
                      <a:off x="5375874" y="2241312"/>
                      <a:ext cx="905836" cy="1124724"/>
                      <a:chOff x="1095375" y="968267"/>
                      <a:chExt cx="916717" cy="1138345"/>
                    </a:xfrm>
                    <a:solidFill>
                      <a:srgbClr val="242A75"/>
                    </a:solidFill>
                  </p:grpSpPr>
                  <p:sp>
                    <p:nvSpPr>
                      <p:cNvPr id="135" name="Freeform 5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1108804" y="1242930"/>
                        <a:ext cx="608013" cy="863682"/>
                      </a:xfrm>
                      <a:custGeom>
                        <a:avLst/>
                        <a:gdLst>
                          <a:gd name="T0" fmla="*/ 261 w 383"/>
                          <a:gd name="T1" fmla="*/ 0 h 544"/>
                          <a:gd name="T2" fmla="*/ 0 w 383"/>
                          <a:gd name="T3" fmla="*/ 0 h 544"/>
                          <a:gd name="T4" fmla="*/ 0 w 383"/>
                          <a:gd name="T5" fmla="*/ 544 h 544"/>
                          <a:gd name="T6" fmla="*/ 383 w 383"/>
                          <a:gd name="T7" fmla="*/ 544 h 544"/>
                          <a:gd name="T8" fmla="*/ 383 w 383"/>
                          <a:gd name="T9" fmla="*/ 119 h 544"/>
                          <a:gd name="T10" fmla="*/ 261 w 383"/>
                          <a:gd name="T11" fmla="*/ 0 h 544"/>
                          <a:gd name="T12" fmla="*/ 314 w 383"/>
                          <a:gd name="T13" fmla="*/ 452 h 544"/>
                          <a:gd name="T14" fmla="*/ 70 w 383"/>
                          <a:gd name="T15" fmla="*/ 452 h 544"/>
                          <a:gd name="T16" fmla="*/ 70 w 383"/>
                          <a:gd name="T17" fmla="*/ 417 h 544"/>
                          <a:gd name="T18" fmla="*/ 314 w 383"/>
                          <a:gd name="T19" fmla="*/ 417 h 544"/>
                          <a:gd name="T20" fmla="*/ 314 w 383"/>
                          <a:gd name="T21" fmla="*/ 452 h 544"/>
                          <a:gd name="T22" fmla="*/ 314 w 383"/>
                          <a:gd name="T23" fmla="*/ 382 h 544"/>
                          <a:gd name="T24" fmla="*/ 70 w 383"/>
                          <a:gd name="T25" fmla="*/ 382 h 544"/>
                          <a:gd name="T26" fmla="*/ 70 w 383"/>
                          <a:gd name="T27" fmla="*/ 347 h 544"/>
                          <a:gd name="T28" fmla="*/ 314 w 383"/>
                          <a:gd name="T29" fmla="*/ 347 h 544"/>
                          <a:gd name="T30" fmla="*/ 314 w 383"/>
                          <a:gd name="T31" fmla="*/ 382 h 544"/>
                          <a:gd name="T32" fmla="*/ 314 w 383"/>
                          <a:gd name="T33" fmla="*/ 313 h 544"/>
                          <a:gd name="T34" fmla="*/ 314 w 383"/>
                          <a:gd name="T35" fmla="*/ 313 h 544"/>
                          <a:gd name="T36" fmla="*/ 70 w 383"/>
                          <a:gd name="T37" fmla="*/ 313 h 544"/>
                          <a:gd name="T38" fmla="*/ 70 w 383"/>
                          <a:gd name="T39" fmla="*/ 313 h 544"/>
                          <a:gd name="T40" fmla="*/ 70 w 383"/>
                          <a:gd name="T41" fmla="*/ 278 h 544"/>
                          <a:gd name="T42" fmla="*/ 314 w 383"/>
                          <a:gd name="T43" fmla="*/ 278 h 544"/>
                          <a:gd name="T44" fmla="*/ 314 w 383"/>
                          <a:gd name="T45" fmla="*/ 313 h 544"/>
                          <a:gd name="T46" fmla="*/ 314 w 383"/>
                          <a:gd name="T47" fmla="*/ 243 h 544"/>
                          <a:gd name="T48" fmla="*/ 314 w 383"/>
                          <a:gd name="T49" fmla="*/ 243 h 544"/>
                          <a:gd name="T50" fmla="*/ 70 w 383"/>
                          <a:gd name="T51" fmla="*/ 243 h 544"/>
                          <a:gd name="T52" fmla="*/ 70 w 383"/>
                          <a:gd name="T53" fmla="*/ 243 h 544"/>
                          <a:gd name="T54" fmla="*/ 70 w 383"/>
                          <a:gd name="T55" fmla="*/ 209 h 544"/>
                          <a:gd name="T56" fmla="*/ 314 w 383"/>
                          <a:gd name="T57" fmla="*/ 209 h 544"/>
                          <a:gd name="T58" fmla="*/ 314 w 383"/>
                          <a:gd name="T59" fmla="*/ 243 h 544"/>
                          <a:gd name="T60" fmla="*/ 244 w 383"/>
                          <a:gd name="T61" fmla="*/ 139 h 544"/>
                          <a:gd name="T62" fmla="*/ 244 w 383"/>
                          <a:gd name="T63" fmla="*/ 29 h 544"/>
                          <a:gd name="T64" fmla="*/ 354 w 383"/>
                          <a:gd name="T65" fmla="*/ 139 h 544"/>
                          <a:gd name="T66" fmla="*/ 244 w 383"/>
                          <a:gd name="T67" fmla="*/ 139 h 54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</a:cxnLst>
                        <a:rect l="0" t="0" r="r" b="b"/>
                        <a:pathLst>
                          <a:path w="383" h="544">
                            <a:moveTo>
                              <a:pt x="261" y="0"/>
                            </a:moveTo>
                            <a:lnTo>
                              <a:pt x="0" y="0"/>
                            </a:lnTo>
                            <a:lnTo>
                              <a:pt x="0" y="544"/>
                            </a:lnTo>
                            <a:lnTo>
                              <a:pt x="383" y="544"/>
                            </a:lnTo>
                            <a:lnTo>
                              <a:pt x="383" y="119"/>
                            </a:lnTo>
                            <a:lnTo>
                              <a:pt x="261" y="0"/>
                            </a:lnTo>
                            <a:close/>
                            <a:moveTo>
                              <a:pt x="314" y="452"/>
                            </a:moveTo>
                            <a:lnTo>
                              <a:pt x="70" y="452"/>
                            </a:lnTo>
                            <a:lnTo>
                              <a:pt x="70" y="417"/>
                            </a:lnTo>
                            <a:lnTo>
                              <a:pt x="314" y="417"/>
                            </a:lnTo>
                            <a:lnTo>
                              <a:pt x="314" y="452"/>
                            </a:lnTo>
                            <a:close/>
                            <a:moveTo>
                              <a:pt x="314" y="382"/>
                            </a:moveTo>
                            <a:lnTo>
                              <a:pt x="70" y="382"/>
                            </a:lnTo>
                            <a:lnTo>
                              <a:pt x="70" y="347"/>
                            </a:lnTo>
                            <a:lnTo>
                              <a:pt x="314" y="347"/>
                            </a:lnTo>
                            <a:lnTo>
                              <a:pt x="314" y="382"/>
                            </a:lnTo>
                            <a:close/>
                            <a:moveTo>
                              <a:pt x="314" y="313"/>
                            </a:moveTo>
                            <a:lnTo>
                              <a:pt x="314" y="313"/>
                            </a:lnTo>
                            <a:lnTo>
                              <a:pt x="70" y="313"/>
                            </a:lnTo>
                            <a:lnTo>
                              <a:pt x="70" y="313"/>
                            </a:lnTo>
                            <a:lnTo>
                              <a:pt x="70" y="278"/>
                            </a:lnTo>
                            <a:lnTo>
                              <a:pt x="314" y="278"/>
                            </a:lnTo>
                            <a:lnTo>
                              <a:pt x="314" y="313"/>
                            </a:lnTo>
                            <a:close/>
                            <a:moveTo>
                              <a:pt x="314" y="243"/>
                            </a:moveTo>
                            <a:lnTo>
                              <a:pt x="314" y="243"/>
                            </a:lnTo>
                            <a:lnTo>
                              <a:pt x="70" y="243"/>
                            </a:lnTo>
                            <a:lnTo>
                              <a:pt x="70" y="243"/>
                            </a:lnTo>
                            <a:lnTo>
                              <a:pt x="70" y="209"/>
                            </a:lnTo>
                            <a:lnTo>
                              <a:pt x="314" y="209"/>
                            </a:lnTo>
                            <a:lnTo>
                              <a:pt x="314" y="243"/>
                            </a:lnTo>
                            <a:close/>
                            <a:moveTo>
                              <a:pt x="244" y="139"/>
                            </a:moveTo>
                            <a:lnTo>
                              <a:pt x="244" y="29"/>
                            </a:lnTo>
                            <a:lnTo>
                              <a:pt x="354" y="139"/>
                            </a:lnTo>
                            <a:lnTo>
                              <a:pt x="244" y="139"/>
                            </a:lnTo>
                            <a:close/>
                          </a:path>
                        </a:pathLst>
                      </a:custGeom>
                      <a:solidFill>
                        <a:schemeClr val="accent1">
                          <a:lumMod val="50000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21920" tIns="60960" rIns="121920" bIns="6096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2400">
                          <a:latin typeface="Century Gothic" charset="0"/>
                          <a:ea typeface="Century Gothic" charset="0"/>
                          <a:cs typeface="Century Gothic" charset="0"/>
                        </a:endParaRPr>
                      </a:p>
                    </p:txBody>
                  </p:sp>
                  <p:sp>
                    <p:nvSpPr>
                      <p:cNvPr id="136" name="Freeform 6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1404079" y="968267"/>
                        <a:ext cx="608013" cy="844630"/>
                      </a:xfrm>
                      <a:custGeom>
                        <a:avLst/>
                        <a:gdLst>
                          <a:gd name="T0" fmla="*/ 252 w 383"/>
                          <a:gd name="T1" fmla="*/ 0 h 532"/>
                          <a:gd name="T2" fmla="*/ 0 w 383"/>
                          <a:gd name="T3" fmla="*/ 0 h 532"/>
                          <a:gd name="T4" fmla="*/ 0 w 383"/>
                          <a:gd name="T5" fmla="*/ 69 h 532"/>
                          <a:gd name="T6" fmla="*/ 171 w 383"/>
                          <a:gd name="T7" fmla="*/ 69 h 532"/>
                          <a:gd name="T8" fmla="*/ 302 w 383"/>
                          <a:gd name="T9" fmla="*/ 197 h 532"/>
                          <a:gd name="T10" fmla="*/ 302 w 383"/>
                          <a:gd name="T11" fmla="*/ 532 h 532"/>
                          <a:gd name="T12" fmla="*/ 383 w 383"/>
                          <a:gd name="T13" fmla="*/ 532 h 532"/>
                          <a:gd name="T14" fmla="*/ 383 w 383"/>
                          <a:gd name="T15" fmla="*/ 127 h 532"/>
                          <a:gd name="T16" fmla="*/ 252 w 383"/>
                          <a:gd name="T17" fmla="*/ 0 h 532"/>
                          <a:gd name="T18" fmla="*/ 244 w 383"/>
                          <a:gd name="T19" fmla="*/ 130 h 532"/>
                          <a:gd name="T20" fmla="*/ 244 w 383"/>
                          <a:gd name="T21" fmla="*/ 20 h 532"/>
                          <a:gd name="T22" fmla="*/ 357 w 383"/>
                          <a:gd name="T23" fmla="*/ 130 h 532"/>
                          <a:gd name="T24" fmla="*/ 244 w 383"/>
                          <a:gd name="T25" fmla="*/ 130 h 53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</a:cxnLst>
                        <a:rect l="0" t="0" r="r" b="b"/>
                        <a:pathLst>
                          <a:path w="383" h="532">
                            <a:moveTo>
                              <a:pt x="252" y="0"/>
                            </a:moveTo>
                            <a:lnTo>
                              <a:pt x="0" y="0"/>
                            </a:lnTo>
                            <a:lnTo>
                              <a:pt x="0" y="69"/>
                            </a:lnTo>
                            <a:lnTo>
                              <a:pt x="171" y="69"/>
                            </a:lnTo>
                            <a:lnTo>
                              <a:pt x="302" y="197"/>
                            </a:lnTo>
                            <a:lnTo>
                              <a:pt x="302" y="532"/>
                            </a:lnTo>
                            <a:lnTo>
                              <a:pt x="383" y="532"/>
                            </a:lnTo>
                            <a:lnTo>
                              <a:pt x="383" y="127"/>
                            </a:lnTo>
                            <a:lnTo>
                              <a:pt x="252" y="0"/>
                            </a:lnTo>
                            <a:close/>
                            <a:moveTo>
                              <a:pt x="244" y="130"/>
                            </a:moveTo>
                            <a:lnTo>
                              <a:pt x="244" y="20"/>
                            </a:lnTo>
                            <a:lnTo>
                              <a:pt x="357" y="130"/>
                            </a:lnTo>
                            <a:lnTo>
                              <a:pt x="244" y="130"/>
                            </a:lnTo>
                            <a:close/>
                          </a:path>
                        </a:pathLst>
                      </a:cu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21920" tIns="60960" rIns="121920" bIns="6096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2400">
                          <a:latin typeface="Century Gothic" charset="0"/>
                          <a:ea typeface="Century Gothic" charset="0"/>
                          <a:cs typeface="Century Gothic" charset="0"/>
                        </a:endParaRPr>
                      </a:p>
                    </p:txBody>
                  </p:sp>
                  <p:sp>
                    <p:nvSpPr>
                      <p:cNvPr id="137" name="Freeform 7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1256443" y="1096866"/>
                        <a:ext cx="608013" cy="863682"/>
                      </a:xfrm>
                      <a:custGeom>
                        <a:avLst/>
                        <a:gdLst>
                          <a:gd name="T0" fmla="*/ 0 w 383"/>
                          <a:gd name="T1" fmla="*/ 0 h 544"/>
                          <a:gd name="T2" fmla="*/ 0 w 383"/>
                          <a:gd name="T3" fmla="*/ 81 h 544"/>
                          <a:gd name="T4" fmla="*/ 171 w 383"/>
                          <a:gd name="T5" fmla="*/ 81 h 544"/>
                          <a:gd name="T6" fmla="*/ 302 w 383"/>
                          <a:gd name="T7" fmla="*/ 208 h 544"/>
                          <a:gd name="T8" fmla="*/ 302 w 383"/>
                          <a:gd name="T9" fmla="*/ 544 h 544"/>
                          <a:gd name="T10" fmla="*/ 383 w 383"/>
                          <a:gd name="T11" fmla="*/ 544 h 544"/>
                          <a:gd name="T12" fmla="*/ 383 w 383"/>
                          <a:gd name="T13" fmla="*/ 118 h 544"/>
                          <a:gd name="T14" fmla="*/ 261 w 383"/>
                          <a:gd name="T15" fmla="*/ 0 h 544"/>
                          <a:gd name="T16" fmla="*/ 0 w 383"/>
                          <a:gd name="T17" fmla="*/ 0 h 544"/>
                          <a:gd name="T18" fmla="*/ 244 w 383"/>
                          <a:gd name="T19" fmla="*/ 127 h 544"/>
                          <a:gd name="T20" fmla="*/ 244 w 383"/>
                          <a:gd name="T21" fmla="*/ 23 h 544"/>
                          <a:gd name="T22" fmla="*/ 351 w 383"/>
                          <a:gd name="T23" fmla="*/ 127 h 544"/>
                          <a:gd name="T24" fmla="*/ 244 w 383"/>
                          <a:gd name="T25" fmla="*/ 127 h 54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</a:cxnLst>
                        <a:rect l="0" t="0" r="r" b="b"/>
                        <a:pathLst>
                          <a:path w="383" h="544">
                            <a:moveTo>
                              <a:pt x="0" y="0"/>
                            </a:moveTo>
                            <a:lnTo>
                              <a:pt x="0" y="81"/>
                            </a:lnTo>
                            <a:lnTo>
                              <a:pt x="171" y="81"/>
                            </a:lnTo>
                            <a:lnTo>
                              <a:pt x="302" y="208"/>
                            </a:lnTo>
                            <a:lnTo>
                              <a:pt x="302" y="544"/>
                            </a:lnTo>
                            <a:lnTo>
                              <a:pt x="383" y="544"/>
                            </a:lnTo>
                            <a:lnTo>
                              <a:pt x="383" y="118"/>
                            </a:lnTo>
                            <a:lnTo>
                              <a:pt x="261" y="0"/>
                            </a:lnTo>
                            <a:lnTo>
                              <a:pt x="0" y="0"/>
                            </a:lnTo>
                            <a:close/>
                            <a:moveTo>
                              <a:pt x="244" y="127"/>
                            </a:moveTo>
                            <a:lnTo>
                              <a:pt x="244" y="23"/>
                            </a:lnTo>
                            <a:lnTo>
                              <a:pt x="351" y="127"/>
                            </a:lnTo>
                            <a:lnTo>
                              <a:pt x="244" y="127"/>
                            </a:lnTo>
                            <a:close/>
                          </a:path>
                        </a:pathLst>
                      </a:cu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21920" tIns="60960" rIns="121920" bIns="6096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2400">
                          <a:latin typeface="Century Gothic" charset="0"/>
                          <a:ea typeface="Century Gothic" charset="0"/>
                          <a:cs typeface="Century Gothic" charset="0"/>
                        </a:endParaRPr>
                      </a:p>
                    </p:txBody>
                  </p:sp>
                  <p:sp>
                    <p:nvSpPr>
                      <p:cNvPr id="138" name="Rectangle 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95375" y="1751013"/>
                        <a:ext cx="387350" cy="1588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21920" tIns="60960" rIns="121920" bIns="6096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2400">
                          <a:latin typeface="Century Gothic" charset="0"/>
                          <a:ea typeface="Century Gothic" charset="0"/>
                          <a:cs typeface="Century Gothic" charset="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130" name="TextBox 129"/>
                <p:cNvSpPr txBox="1"/>
                <p:nvPr/>
              </p:nvSpPr>
              <p:spPr>
                <a:xfrm>
                  <a:off x="9360707" y="5631579"/>
                  <a:ext cx="2037737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Scanning agent installed</a:t>
                  </a:r>
                </a:p>
              </p:txBody>
            </p:sp>
          </p:grpSp>
          <p:grpSp>
            <p:nvGrpSpPr>
              <p:cNvPr id="139" name="Group 138"/>
              <p:cNvGrpSpPr/>
              <p:nvPr/>
            </p:nvGrpSpPr>
            <p:grpSpPr>
              <a:xfrm>
                <a:off x="9373154" y="2582548"/>
                <a:ext cx="2403222" cy="671813"/>
                <a:chOff x="9373154" y="2582548"/>
                <a:chExt cx="2403222" cy="671813"/>
              </a:xfrm>
            </p:grpSpPr>
            <p:grpSp>
              <p:nvGrpSpPr>
                <p:cNvPr id="140" name="Group 139"/>
                <p:cNvGrpSpPr/>
                <p:nvPr/>
              </p:nvGrpSpPr>
              <p:grpSpPr>
                <a:xfrm>
                  <a:off x="10320861" y="2582548"/>
                  <a:ext cx="387237" cy="207741"/>
                  <a:chOff x="10483483" y="2725172"/>
                  <a:chExt cx="387237" cy="207741"/>
                </a:xfrm>
              </p:grpSpPr>
              <p:sp>
                <p:nvSpPr>
                  <p:cNvPr id="142" name="Round Diagonal Corner Rectangle 141"/>
                  <p:cNvSpPr/>
                  <p:nvPr/>
                </p:nvSpPr>
                <p:spPr>
                  <a:xfrm>
                    <a:off x="10483483" y="2725172"/>
                    <a:ext cx="387237" cy="207741"/>
                  </a:xfrm>
                  <a:prstGeom prst="round2Diag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1050" dirty="0"/>
                  </a:p>
                </p:txBody>
              </p:sp>
              <p:grpSp>
                <p:nvGrpSpPr>
                  <p:cNvPr id="143" name="Group 142"/>
                  <p:cNvGrpSpPr/>
                  <p:nvPr/>
                </p:nvGrpSpPr>
                <p:grpSpPr>
                  <a:xfrm>
                    <a:off x="10568992" y="2737823"/>
                    <a:ext cx="216218" cy="182438"/>
                    <a:chOff x="3140075" y="929181"/>
                    <a:chExt cx="813479" cy="686387"/>
                  </a:xfrm>
                </p:grpSpPr>
                <p:sp>
                  <p:nvSpPr>
                    <p:cNvPr id="144" name="Freeform 245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3427041" y="1312876"/>
                      <a:ext cx="100186" cy="298429"/>
                    </a:xfrm>
                    <a:custGeom>
                      <a:avLst/>
                      <a:gdLst>
                        <a:gd name="T0" fmla="*/ 25 w 26"/>
                        <a:gd name="T1" fmla="*/ 14 h 78"/>
                        <a:gd name="T2" fmla="*/ 13 w 26"/>
                        <a:gd name="T3" fmla="*/ 0 h 78"/>
                        <a:gd name="T4" fmla="*/ 26 w 26"/>
                        <a:gd name="T5" fmla="*/ 12 h 78"/>
                        <a:gd name="T6" fmla="*/ 25 w 26"/>
                        <a:gd name="T7" fmla="*/ 14 h 78"/>
                        <a:gd name="T8" fmla="*/ 18 w 26"/>
                        <a:gd name="T9" fmla="*/ 78 h 78"/>
                        <a:gd name="T10" fmla="*/ 0 w 26"/>
                        <a:gd name="T11" fmla="*/ 51 h 78"/>
                        <a:gd name="T12" fmla="*/ 18 w 26"/>
                        <a:gd name="T13" fmla="*/ 51 h 78"/>
                        <a:gd name="T14" fmla="*/ 26 w 26"/>
                        <a:gd name="T15" fmla="*/ 70 h 78"/>
                        <a:gd name="T16" fmla="*/ 18 w 26"/>
                        <a:gd name="T17" fmla="*/ 78 h 7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26" h="78">
                          <a:moveTo>
                            <a:pt x="25" y="14"/>
                          </a:moveTo>
                          <a:cubicBezTo>
                            <a:pt x="13" y="0"/>
                            <a:pt x="13" y="0"/>
                            <a:pt x="13" y="0"/>
                          </a:cubicBezTo>
                          <a:cubicBezTo>
                            <a:pt x="26" y="12"/>
                            <a:pt x="26" y="12"/>
                            <a:pt x="26" y="12"/>
                          </a:cubicBezTo>
                          <a:cubicBezTo>
                            <a:pt x="26" y="13"/>
                            <a:pt x="25" y="13"/>
                            <a:pt x="25" y="14"/>
                          </a:cubicBezTo>
                          <a:close/>
                          <a:moveTo>
                            <a:pt x="18" y="78"/>
                          </a:moveTo>
                          <a:cubicBezTo>
                            <a:pt x="0" y="51"/>
                            <a:pt x="0" y="51"/>
                            <a:pt x="0" y="51"/>
                          </a:cubicBezTo>
                          <a:cubicBezTo>
                            <a:pt x="18" y="51"/>
                            <a:pt x="18" y="51"/>
                            <a:pt x="18" y="51"/>
                          </a:cubicBezTo>
                          <a:cubicBezTo>
                            <a:pt x="19" y="58"/>
                            <a:pt x="22" y="64"/>
                            <a:pt x="26" y="70"/>
                          </a:cubicBezTo>
                          <a:cubicBezTo>
                            <a:pt x="18" y="78"/>
                            <a:pt x="18" y="78"/>
                            <a:pt x="18" y="78"/>
                          </a:cubicBezTo>
                          <a:close/>
                        </a:path>
                      </a:pathLst>
                    </a:custGeom>
                    <a:solidFill>
                      <a:srgbClr val="2B276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21920" tIns="60960" rIns="121920" bIns="609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ctr" defTabSz="609570"/>
                      <a:endParaRPr lang="en-US" sz="2400">
                        <a:solidFill>
                          <a:srgbClr val="242A75"/>
                        </a:solidFill>
                      </a:endParaRPr>
                    </a:p>
                  </p:txBody>
                </p:sp>
                <p:sp>
                  <p:nvSpPr>
                    <p:cNvPr id="145" name="Freeform 243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3704153" y="1210557"/>
                      <a:ext cx="249401" cy="405011"/>
                    </a:xfrm>
                    <a:custGeom>
                      <a:avLst/>
                      <a:gdLst>
                        <a:gd name="T0" fmla="*/ 42 w 65"/>
                        <a:gd name="T1" fmla="*/ 94 h 106"/>
                        <a:gd name="T2" fmla="*/ 0 w 65"/>
                        <a:gd name="T3" fmla="*/ 104 h 106"/>
                        <a:gd name="T4" fmla="*/ 0 w 65"/>
                        <a:gd name="T5" fmla="*/ 32 h 106"/>
                        <a:gd name="T6" fmla="*/ 23 w 65"/>
                        <a:gd name="T7" fmla="*/ 23 h 106"/>
                        <a:gd name="T8" fmla="*/ 40 w 65"/>
                        <a:gd name="T9" fmla="*/ 39 h 106"/>
                        <a:gd name="T10" fmla="*/ 0 w 65"/>
                        <a:gd name="T11" fmla="*/ 93 h 106"/>
                        <a:gd name="T12" fmla="*/ 4 w 65"/>
                        <a:gd name="T13" fmla="*/ 94 h 106"/>
                        <a:gd name="T14" fmla="*/ 3 w 65"/>
                        <a:gd name="T15" fmla="*/ 96 h 106"/>
                        <a:gd name="T16" fmla="*/ 0 w 65"/>
                        <a:gd name="T17" fmla="*/ 86 h 106"/>
                        <a:gd name="T18" fmla="*/ 0 w 65"/>
                        <a:gd name="T19" fmla="*/ 53 h 106"/>
                        <a:gd name="T20" fmla="*/ 7 w 65"/>
                        <a:gd name="T21" fmla="*/ 49 h 106"/>
                        <a:gd name="T22" fmla="*/ 4 w 65"/>
                        <a:gd name="T23" fmla="*/ 43 h 106"/>
                        <a:gd name="T24" fmla="*/ 0 w 65"/>
                        <a:gd name="T25" fmla="*/ 36 h 106"/>
                        <a:gd name="T26" fmla="*/ 0 w 65"/>
                        <a:gd name="T27" fmla="*/ 101 h 106"/>
                        <a:gd name="T28" fmla="*/ 1 w 65"/>
                        <a:gd name="T29" fmla="*/ 90 h 106"/>
                        <a:gd name="T30" fmla="*/ 0 w 65"/>
                        <a:gd name="T31" fmla="*/ 55 h 106"/>
                        <a:gd name="T32" fmla="*/ 0 w 65"/>
                        <a:gd name="T33" fmla="*/ 46 h 106"/>
                        <a:gd name="T34" fmla="*/ 0 w 65"/>
                        <a:gd name="T35" fmla="*/ 41 h 106"/>
                        <a:gd name="T36" fmla="*/ 2 w 65"/>
                        <a:gd name="T37" fmla="*/ 44 h 106"/>
                        <a:gd name="T38" fmla="*/ 20 w 65"/>
                        <a:gd name="T39" fmla="*/ 72 h 106"/>
                        <a:gd name="T40" fmla="*/ 20 w 65"/>
                        <a:gd name="T41" fmla="*/ 83 h 106"/>
                        <a:gd name="T42" fmla="*/ 18 w 65"/>
                        <a:gd name="T43" fmla="*/ 74 h 106"/>
                        <a:gd name="T44" fmla="*/ 21 w 65"/>
                        <a:gd name="T45" fmla="*/ 80 h 106"/>
                        <a:gd name="T46" fmla="*/ 23 w 65"/>
                        <a:gd name="T47" fmla="*/ 79 h 106"/>
                        <a:gd name="T48" fmla="*/ 18 w 65"/>
                        <a:gd name="T49" fmla="*/ 74 h 106"/>
                        <a:gd name="T50" fmla="*/ 19 w 65"/>
                        <a:gd name="T51" fmla="*/ 67 h 106"/>
                        <a:gd name="T52" fmla="*/ 23 w 65"/>
                        <a:gd name="T53" fmla="*/ 60 h 106"/>
                        <a:gd name="T54" fmla="*/ 18 w 65"/>
                        <a:gd name="T55" fmla="*/ 61 h 106"/>
                        <a:gd name="T56" fmla="*/ 26 w 65"/>
                        <a:gd name="T57" fmla="*/ 61 h 106"/>
                        <a:gd name="T58" fmla="*/ 22 w 65"/>
                        <a:gd name="T59" fmla="*/ 67 h 106"/>
                        <a:gd name="T60" fmla="*/ 3 w 65"/>
                        <a:gd name="T61" fmla="*/ 49 h 106"/>
                        <a:gd name="T62" fmla="*/ 4 w 65"/>
                        <a:gd name="T63" fmla="*/ 46 h 106"/>
                        <a:gd name="T64" fmla="*/ 0 w 65"/>
                        <a:gd name="T65" fmla="*/ 75 h 106"/>
                        <a:gd name="T66" fmla="*/ 6 w 65"/>
                        <a:gd name="T67" fmla="*/ 77 h 106"/>
                        <a:gd name="T68" fmla="*/ 3 w 65"/>
                        <a:gd name="T69" fmla="*/ 79 h 106"/>
                        <a:gd name="T70" fmla="*/ 14 w 65"/>
                        <a:gd name="T71" fmla="*/ 83 h 106"/>
                        <a:gd name="T72" fmla="*/ 11 w 65"/>
                        <a:gd name="T73" fmla="*/ 85 h 106"/>
                        <a:gd name="T74" fmla="*/ 16 w 65"/>
                        <a:gd name="T75" fmla="*/ 90 h 106"/>
                        <a:gd name="T76" fmla="*/ 9 w 65"/>
                        <a:gd name="T77" fmla="*/ 82 h 106"/>
                        <a:gd name="T78" fmla="*/ 11 w 65"/>
                        <a:gd name="T79" fmla="*/ 88 h 106"/>
                        <a:gd name="T80" fmla="*/ 15 w 65"/>
                        <a:gd name="T81" fmla="*/ 88 h 106"/>
                        <a:gd name="T82" fmla="*/ 11 w 65"/>
                        <a:gd name="T83" fmla="*/ 88 h 106"/>
                        <a:gd name="T84" fmla="*/ 14 w 65"/>
                        <a:gd name="T85" fmla="*/ 55 h 106"/>
                        <a:gd name="T86" fmla="*/ 14 w 65"/>
                        <a:gd name="T87" fmla="*/ 51 h 106"/>
                        <a:gd name="T88" fmla="*/ 19 w 65"/>
                        <a:gd name="T89" fmla="*/ 46 h 106"/>
                        <a:gd name="T90" fmla="*/ 15 w 65"/>
                        <a:gd name="T91" fmla="*/ 49 h 106"/>
                        <a:gd name="T92" fmla="*/ 13 w 65"/>
                        <a:gd name="T93" fmla="*/ 57 h 106"/>
                        <a:gd name="T94" fmla="*/ 7 w 65"/>
                        <a:gd name="T95" fmla="*/ 68 h 106"/>
                        <a:gd name="T96" fmla="*/ 10 w 65"/>
                        <a:gd name="T97" fmla="*/ 59 h 106"/>
                        <a:gd name="T98" fmla="*/ 10 w 65"/>
                        <a:gd name="T99" fmla="*/ 68 h 106"/>
                        <a:gd name="T100" fmla="*/ 7 w 65"/>
                        <a:gd name="T101" fmla="*/ 62 h 10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65" h="106">
                          <a:moveTo>
                            <a:pt x="65" y="58"/>
                          </a:moveTo>
                          <a:cubicBezTo>
                            <a:pt x="65" y="78"/>
                            <a:pt x="65" y="78"/>
                            <a:pt x="65" y="78"/>
                          </a:cubicBezTo>
                          <a:cubicBezTo>
                            <a:pt x="48" y="78"/>
                            <a:pt x="48" y="78"/>
                            <a:pt x="48" y="78"/>
                          </a:cubicBezTo>
                          <a:cubicBezTo>
                            <a:pt x="47" y="83"/>
                            <a:pt x="45" y="89"/>
                            <a:pt x="42" y="94"/>
                          </a:cubicBezTo>
                          <a:cubicBezTo>
                            <a:pt x="41" y="95"/>
                            <a:pt x="40" y="96"/>
                            <a:pt x="40" y="97"/>
                          </a:cubicBezTo>
                          <a:cubicBezTo>
                            <a:pt x="49" y="106"/>
                            <a:pt x="49" y="106"/>
                            <a:pt x="49" y="106"/>
                          </a:cubicBezTo>
                          <a:cubicBezTo>
                            <a:pt x="0" y="106"/>
                            <a:pt x="0" y="106"/>
                            <a:pt x="0" y="106"/>
                          </a:cubicBezTo>
                          <a:cubicBezTo>
                            <a:pt x="0" y="104"/>
                            <a:pt x="0" y="104"/>
                            <a:pt x="0" y="104"/>
                          </a:cubicBezTo>
                          <a:cubicBezTo>
                            <a:pt x="9" y="103"/>
                            <a:pt x="16" y="99"/>
                            <a:pt x="22" y="94"/>
                          </a:cubicBezTo>
                          <a:cubicBezTo>
                            <a:pt x="29" y="87"/>
                            <a:pt x="33" y="78"/>
                            <a:pt x="33" y="68"/>
                          </a:cubicBezTo>
                          <a:cubicBezTo>
                            <a:pt x="33" y="58"/>
                            <a:pt x="29" y="49"/>
                            <a:pt x="22" y="43"/>
                          </a:cubicBezTo>
                          <a:cubicBezTo>
                            <a:pt x="16" y="37"/>
                            <a:pt x="9" y="33"/>
                            <a:pt x="0" y="32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7" y="0"/>
                            <a:pt x="7" y="0"/>
                            <a:pt x="7" y="0"/>
                          </a:cubicBezTo>
                          <a:cubicBezTo>
                            <a:pt x="7" y="17"/>
                            <a:pt x="7" y="17"/>
                            <a:pt x="7" y="17"/>
                          </a:cubicBezTo>
                          <a:cubicBezTo>
                            <a:pt x="12" y="18"/>
                            <a:pt x="17" y="20"/>
                            <a:pt x="23" y="23"/>
                          </a:cubicBezTo>
                          <a:cubicBezTo>
                            <a:pt x="24" y="24"/>
                            <a:pt x="25" y="25"/>
                            <a:pt x="26" y="25"/>
                          </a:cubicBezTo>
                          <a:cubicBezTo>
                            <a:pt x="38" y="13"/>
                            <a:pt x="38" y="13"/>
                            <a:pt x="38" y="13"/>
                          </a:cubicBezTo>
                          <a:cubicBezTo>
                            <a:pt x="52" y="27"/>
                            <a:pt x="52" y="27"/>
                            <a:pt x="52" y="27"/>
                          </a:cubicBezTo>
                          <a:cubicBezTo>
                            <a:pt x="40" y="39"/>
                            <a:pt x="40" y="39"/>
                            <a:pt x="40" y="39"/>
                          </a:cubicBezTo>
                          <a:cubicBezTo>
                            <a:pt x="44" y="45"/>
                            <a:pt x="46" y="51"/>
                            <a:pt x="48" y="58"/>
                          </a:cubicBezTo>
                          <a:cubicBezTo>
                            <a:pt x="65" y="58"/>
                            <a:pt x="65" y="58"/>
                            <a:pt x="65" y="58"/>
                          </a:cubicBezTo>
                          <a:close/>
                          <a:moveTo>
                            <a:pt x="0" y="101"/>
                          </a:moveTo>
                          <a:cubicBezTo>
                            <a:pt x="0" y="93"/>
                            <a:pt x="0" y="93"/>
                            <a:pt x="0" y="93"/>
                          </a:cubicBezTo>
                          <a:cubicBezTo>
                            <a:pt x="1" y="93"/>
                            <a:pt x="1" y="93"/>
                            <a:pt x="2" y="93"/>
                          </a:cubicBezTo>
                          <a:cubicBezTo>
                            <a:pt x="2" y="92"/>
                            <a:pt x="3" y="91"/>
                            <a:pt x="3" y="90"/>
                          </a:cubicBezTo>
                          <a:cubicBezTo>
                            <a:pt x="3" y="91"/>
                            <a:pt x="4" y="92"/>
                            <a:pt x="4" y="93"/>
                          </a:cubicBezTo>
                          <a:cubicBezTo>
                            <a:pt x="4" y="93"/>
                            <a:pt x="4" y="94"/>
                            <a:pt x="4" y="94"/>
                          </a:cubicBezTo>
                          <a:cubicBezTo>
                            <a:pt x="3" y="94"/>
                            <a:pt x="3" y="94"/>
                            <a:pt x="3" y="94"/>
                          </a:cubicBezTo>
                          <a:cubicBezTo>
                            <a:pt x="2" y="94"/>
                            <a:pt x="2" y="94"/>
                            <a:pt x="2" y="94"/>
                          </a:cubicBezTo>
                          <a:cubicBezTo>
                            <a:pt x="0" y="96"/>
                            <a:pt x="0" y="96"/>
                            <a:pt x="0" y="96"/>
                          </a:cubicBezTo>
                          <a:cubicBezTo>
                            <a:pt x="1" y="96"/>
                            <a:pt x="2" y="97"/>
                            <a:pt x="3" y="96"/>
                          </a:cubicBezTo>
                          <a:cubicBezTo>
                            <a:pt x="3" y="96"/>
                            <a:pt x="4" y="96"/>
                            <a:pt x="5" y="95"/>
                          </a:cubicBezTo>
                          <a:cubicBezTo>
                            <a:pt x="6" y="95"/>
                            <a:pt x="6" y="94"/>
                            <a:pt x="6" y="92"/>
                          </a:cubicBezTo>
                          <a:cubicBezTo>
                            <a:pt x="6" y="91"/>
                            <a:pt x="5" y="90"/>
                            <a:pt x="4" y="88"/>
                          </a:cubicBezTo>
                          <a:cubicBezTo>
                            <a:pt x="2" y="87"/>
                            <a:pt x="1" y="86"/>
                            <a:pt x="0" y="86"/>
                          </a:cubicBezTo>
                          <a:cubicBezTo>
                            <a:pt x="0" y="62"/>
                            <a:pt x="0" y="62"/>
                            <a:pt x="0" y="62"/>
                          </a:cubicBezTo>
                          <a:cubicBezTo>
                            <a:pt x="0" y="62"/>
                            <a:pt x="1" y="61"/>
                            <a:pt x="1" y="60"/>
                          </a:cubicBezTo>
                          <a:cubicBezTo>
                            <a:pt x="2" y="58"/>
                            <a:pt x="2" y="56"/>
                            <a:pt x="2" y="55"/>
                          </a:cubicBezTo>
                          <a:cubicBezTo>
                            <a:pt x="2" y="54"/>
                            <a:pt x="1" y="53"/>
                            <a:pt x="0" y="53"/>
                          </a:cubicBezTo>
                          <a:cubicBezTo>
                            <a:pt x="0" y="49"/>
                            <a:pt x="0" y="49"/>
                            <a:pt x="0" y="49"/>
                          </a:cubicBezTo>
                          <a:cubicBezTo>
                            <a:pt x="0" y="50"/>
                            <a:pt x="1" y="51"/>
                            <a:pt x="2" y="51"/>
                          </a:cubicBezTo>
                          <a:cubicBezTo>
                            <a:pt x="3" y="51"/>
                            <a:pt x="4" y="51"/>
                            <a:pt x="5" y="51"/>
                          </a:cubicBezTo>
                          <a:cubicBezTo>
                            <a:pt x="6" y="50"/>
                            <a:pt x="7" y="49"/>
                            <a:pt x="7" y="49"/>
                          </a:cubicBezTo>
                          <a:cubicBezTo>
                            <a:pt x="7" y="48"/>
                            <a:pt x="7" y="47"/>
                            <a:pt x="7" y="46"/>
                          </a:cubicBezTo>
                          <a:cubicBezTo>
                            <a:pt x="6" y="45"/>
                            <a:pt x="6" y="45"/>
                            <a:pt x="5" y="44"/>
                          </a:cubicBezTo>
                          <a:cubicBezTo>
                            <a:pt x="5" y="44"/>
                            <a:pt x="4" y="44"/>
                            <a:pt x="4" y="44"/>
                          </a:cubicBezTo>
                          <a:cubicBezTo>
                            <a:pt x="4" y="44"/>
                            <a:pt x="4" y="43"/>
                            <a:pt x="4" y="43"/>
                          </a:cubicBezTo>
                          <a:cubicBezTo>
                            <a:pt x="4" y="42"/>
                            <a:pt x="4" y="42"/>
                            <a:pt x="4" y="41"/>
                          </a:cubicBezTo>
                          <a:cubicBezTo>
                            <a:pt x="4" y="40"/>
                            <a:pt x="3" y="40"/>
                            <a:pt x="2" y="40"/>
                          </a:cubicBezTo>
                          <a:cubicBezTo>
                            <a:pt x="1" y="39"/>
                            <a:pt x="1" y="39"/>
                            <a:pt x="0" y="40"/>
                          </a:cubicBezTo>
                          <a:cubicBezTo>
                            <a:pt x="0" y="36"/>
                            <a:pt x="0" y="36"/>
                            <a:pt x="0" y="36"/>
                          </a:cubicBezTo>
                          <a:cubicBezTo>
                            <a:pt x="8" y="36"/>
                            <a:pt x="15" y="40"/>
                            <a:pt x="20" y="45"/>
                          </a:cubicBezTo>
                          <a:cubicBezTo>
                            <a:pt x="26" y="51"/>
                            <a:pt x="29" y="59"/>
                            <a:pt x="29" y="68"/>
                          </a:cubicBezTo>
                          <a:cubicBezTo>
                            <a:pt x="29" y="77"/>
                            <a:pt x="26" y="85"/>
                            <a:pt x="20" y="91"/>
                          </a:cubicBezTo>
                          <a:cubicBezTo>
                            <a:pt x="15" y="96"/>
                            <a:pt x="8" y="100"/>
                            <a:pt x="0" y="101"/>
                          </a:cubicBezTo>
                          <a:close/>
                          <a:moveTo>
                            <a:pt x="0" y="91"/>
                          </a:moveTo>
                          <a:cubicBezTo>
                            <a:pt x="0" y="88"/>
                            <a:pt x="0" y="88"/>
                            <a:pt x="0" y="88"/>
                          </a:cubicBezTo>
                          <a:cubicBezTo>
                            <a:pt x="0" y="88"/>
                            <a:pt x="0" y="88"/>
                            <a:pt x="1" y="89"/>
                          </a:cubicBezTo>
                          <a:cubicBezTo>
                            <a:pt x="1" y="89"/>
                            <a:pt x="1" y="89"/>
                            <a:pt x="1" y="90"/>
                          </a:cubicBezTo>
                          <a:cubicBezTo>
                            <a:pt x="1" y="90"/>
                            <a:pt x="1" y="91"/>
                            <a:pt x="1" y="91"/>
                          </a:cubicBezTo>
                          <a:cubicBezTo>
                            <a:pt x="1" y="91"/>
                            <a:pt x="0" y="91"/>
                            <a:pt x="0" y="91"/>
                          </a:cubicBezTo>
                          <a:close/>
                          <a:moveTo>
                            <a:pt x="0" y="56"/>
                          </a:moveTo>
                          <a:cubicBezTo>
                            <a:pt x="0" y="55"/>
                            <a:pt x="0" y="55"/>
                            <a:pt x="0" y="55"/>
                          </a:cubicBezTo>
                          <a:cubicBezTo>
                            <a:pt x="0" y="56"/>
                            <a:pt x="0" y="56"/>
                            <a:pt x="0" y="56"/>
                          </a:cubicBezTo>
                          <a:close/>
                          <a:moveTo>
                            <a:pt x="0" y="46"/>
                          </a:moveTo>
                          <a:cubicBezTo>
                            <a:pt x="0" y="46"/>
                            <a:pt x="0" y="46"/>
                            <a:pt x="0" y="46"/>
                          </a:cubicBezTo>
                          <a:cubicBezTo>
                            <a:pt x="0" y="46"/>
                            <a:pt x="0" y="46"/>
                            <a:pt x="0" y="46"/>
                          </a:cubicBezTo>
                          <a:cubicBezTo>
                            <a:pt x="0" y="46"/>
                            <a:pt x="0" y="46"/>
                            <a:pt x="0" y="46"/>
                          </a:cubicBezTo>
                          <a:close/>
                          <a:moveTo>
                            <a:pt x="0" y="44"/>
                          </a:moveTo>
                          <a:cubicBezTo>
                            <a:pt x="0" y="42"/>
                            <a:pt x="0" y="42"/>
                            <a:pt x="0" y="42"/>
                          </a:cubicBezTo>
                          <a:cubicBezTo>
                            <a:pt x="0" y="42"/>
                            <a:pt x="0" y="42"/>
                            <a:pt x="0" y="41"/>
                          </a:cubicBezTo>
                          <a:cubicBezTo>
                            <a:pt x="1" y="41"/>
                            <a:pt x="1" y="41"/>
                            <a:pt x="1" y="41"/>
                          </a:cubicBezTo>
                          <a:cubicBezTo>
                            <a:pt x="2" y="42"/>
                            <a:pt x="2" y="42"/>
                            <a:pt x="2" y="42"/>
                          </a:cubicBezTo>
                          <a:cubicBezTo>
                            <a:pt x="2" y="43"/>
                            <a:pt x="2" y="43"/>
                            <a:pt x="2" y="43"/>
                          </a:cubicBezTo>
                          <a:cubicBezTo>
                            <a:pt x="2" y="44"/>
                            <a:pt x="2" y="44"/>
                            <a:pt x="2" y="44"/>
                          </a:cubicBezTo>
                          <a:cubicBezTo>
                            <a:pt x="1" y="44"/>
                            <a:pt x="1" y="44"/>
                            <a:pt x="0" y="44"/>
                          </a:cubicBezTo>
                          <a:cubicBezTo>
                            <a:pt x="0" y="44"/>
                            <a:pt x="0" y="44"/>
                            <a:pt x="0" y="44"/>
                          </a:cubicBezTo>
                          <a:close/>
                          <a:moveTo>
                            <a:pt x="17" y="72"/>
                          </a:moveTo>
                          <a:cubicBezTo>
                            <a:pt x="18" y="71"/>
                            <a:pt x="19" y="71"/>
                            <a:pt x="20" y="72"/>
                          </a:cubicBezTo>
                          <a:cubicBezTo>
                            <a:pt x="21" y="72"/>
                            <a:pt x="22" y="73"/>
                            <a:pt x="24" y="75"/>
                          </a:cubicBezTo>
                          <a:cubicBezTo>
                            <a:pt x="25" y="77"/>
                            <a:pt x="25" y="79"/>
                            <a:pt x="25" y="80"/>
                          </a:cubicBezTo>
                          <a:cubicBezTo>
                            <a:pt x="25" y="81"/>
                            <a:pt x="24" y="82"/>
                            <a:pt x="23" y="82"/>
                          </a:cubicBezTo>
                          <a:cubicBezTo>
                            <a:pt x="23" y="83"/>
                            <a:pt x="21" y="83"/>
                            <a:pt x="20" y="83"/>
                          </a:cubicBezTo>
                          <a:cubicBezTo>
                            <a:pt x="19" y="82"/>
                            <a:pt x="18" y="81"/>
                            <a:pt x="17" y="79"/>
                          </a:cubicBezTo>
                          <a:cubicBezTo>
                            <a:pt x="16" y="77"/>
                            <a:pt x="15" y="76"/>
                            <a:pt x="15" y="74"/>
                          </a:cubicBezTo>
                          <a:cubicBezTo>
                            <a:pt x="16" y="73"/>
                            <a:pt x="16" y="73"/>
                            <a:pt x="17" y="72"/>
                          </a:cubicBezTo>
                          <a:close/>
                          <a:moveTo>
                            <a:pt x="18" y="74"/>
                          </a:moveTo>
                          <a:cubicBezTo>
                            <a:pt x="18" y="74"/>
                            <a:pt x="18" y="74"/>
                            <a:pt x="18" y="74"/>
                          </a:cubicBezTo>
                          <a:cubicBezTo>
                            <a:pt x="18" y="75"/>
                            <a:pt x="18" y="75"/>
                            <a:pt x="18" y="75"/>
                          </a:cubicBezTo>
                          <a:cubicBezTo>
                            <a:pt x="18" y="76"/>
                            <a:pt x="18" y="77"/>
                            <a:pt x="19" y="78"/>
                          </a:cubicBezTo>
                          <a:cubicBezTo>
                            <a:pt x="20" y="79"/>
                            <a:pt x="20" y="80"/>
                            <a:pt x="21" y="80"/>
                          </a:cubicBezTo>
                          <a:cubicBezTo>
                            <a:pt x="21" y="81"/>
                            <a:pt x="21" y="81"/>
                            <a:pt x="22" y="81"/>
                          </a:cubicBezTo>
                          <a:cubicBezTo>
                            <a:pt x="22" y="81"/>
                            <a:pt x="22" y="81"/>
                            <a:pt x="22" y="81"/>
                          </a:cubicBezTo>
                          <a:cubicBezTo>
                            <a:pt x="23" y="81"/>
                            <a:pt x="23" y="80"/>
                            <a:pt x="23" y="80"/>
                          </a:cubicBezTo>
                          <a:cubicBezTo>
                            <a:pt x="23" y="80"/>
                            <a:pt x="23" y="80"/>
                            <a:pt x="23" y="79"/>
                          </a:cubicBezTo>
                          <a:cubicBezTo>
                            <a:pt x="23" y="79"/>
                            <a:pt x="22" y="78"/>
                            <a:pt x="22" y="76"/>
                          </a:cubicBezTo>
                          <a:cubicBezTo>
                            <a:pt x="21" y="75"/>
                            <a:pt x="20" y="74"/>
                            <a:pt x="20" y="74"/>
                          </a:cubicBezTo>
                          <a:cubicBezTo>
                            <a:pt x="19" y="74"/>
                            <a:pt x="19" y="74"/>
                            <a:pt x="19" y="74"/>
                          </a:cubicBezTo>
                          <a:cubicBezTo>
                            <a:pt x="19" y="73"/>
                            <a:pt x="18" y="74"/>
                            <a:pt x="18" y="74"/>
                          </a:cubicBezTo>
                          <a:close/>
                          <a:moveTo>
                            <a:pt x="26" y="67"/>
                          </a:moveTo>
                          <a:cubicBezTo>
                            <a:pt x="26" y="69"/>
                            <a:pt x="26" y="69"/>
                            <a:pt x="26" y="69"/>
                          </a:cubicBezTo>
                          <a:cubicBezTo>
                            <a:pt x="18" y="69"/>
                            <a:pt x="18" y="69"/>
                            <a:pt x="18" y="69"/>
                          </a:cubicBezTo>
                          <a:cubicBezTo>
                            <a:pt x="18" y="68"/>
                            <a:pt x="18" y="68"/>
                            <a:pt x="19" y="67"/>
                          </a:cubicBezTo>
                          <a:cubicBezTo>
                            <a:pt x="19" y="66"/>
                            <a:pt x="20" y="65"/>
                            <a:pt x="21" y="64"/>
                          </a:cubicBezTo>
                          <a:cubicBezTo>
                            <a:pt x="22" y="63"/>
                            <a:pt x="23" y="63"/>
                            <a:pt x="23" y="62"/>
                          </a:cubicBezTo>
                          <a:cubicBezTo>
                            <a:pt x="23" y="62"/>
                            <a:pt x="23" y="61"/>
                            <a:pt x="23" y="61"/>
                          </a:cubicBezTo>
                          <a:cubicBezTo>
                            <a:pt x="23" y="60"/>
                            <a:pt x="23" y="60"/>
                            <a:pt x="23" y="60"/>
                          </a:cubicBezTo>
                          <a:cubicBezTo>
                            <a:pt x="23" y="59"/>
                            <a:pt x="22" y="59"/>
                            <a:pt x="22" y="59"/>
                          </a:cubicBezTo>
                          <a:cubicBezTo>
                            <a:pt x="21" y="59"/>
                            <a:pt x="21" y="59"/>
                            <a:pt x="21" y="60"/>
                          </a:cubicBezTo>
                          <a:cubicBezTo>
                            <a:pt x="21" y="60"/>
                            <a:pt x="20" y="60"/>
                            <a:pt x="20" y="61"/>
                          </a:cubicBezTo>
                          <a:cubicBezTo>
                            <a:pt x="18" y="61"/>
                            <a:pt x="18" y="61"/>
                            <a:pt x="18" y="61"/>
                          </a:cubicBezTo>
                          <a:cubicBezTo>
                            <a:pt x="18" y="60"/>
                            <a:pt x="19" y="59"/>
                            <a:pt x="19" y="58"/>
                          </a:cubicBezTo>
                          <a:cubicBezTo>
                            <a:pt x="20" y="58"/>
                            <a:pt x="21" y="57"/>
                            <a:pt x="22" y="57"/>
                          </a:cubicBezTo>
                          <a:cubicBezTo>
                            <a:pt x="23" y="57"/>
                            <a:pt x="24" y="58"/>
                            <a:pt x="25" y="58"/>
                          </a:cubicBezTo>
                          <a:cubicBezTo>
                            <a:pt x="25" y="59"/>
                            <a:pt x="26" y="60"/>
                            <a:pt x="26" y="61"/>
                          </a:cubicBezTo>
                          <a:cubicBezTo>
                            <a:pt x="26" y="61"/>
                            <a:pt x="26" y="62"/>
                            <a:pt x="25" y="62"/>
                          </a:cubicBezTo>
                          <a:cubicBezTo>
                            <a:pt x="25" y="63"/>
                            <a:pt x="25" y="63"/>
                            <a:pt x="25" y="64"/>
                          </a:cubicBezTo>
                          <a:cubicBezTo>
                            <a:pt x="24" y="64"/>
                            <a:pt x="24" y="65"/>
                            <a:pt x="23" y="65"/>
                          </a:cubicBezTo>
                          <a:cubicBezTo>
                            <a:pt x="22" y="66"/>
                            <a:pt x="22" y="66"/>
                            <a:pt x="22" y="67"/>
                          </a:cubicBezTo>
                          <a:cubicBezTo>
                            <a:pt x="22" y="67"/>
                            <a:pt x="21" y="67"/>
                            <a:pt x="21" y="67"/>
                          </a:cubicBezTo>
                          <a:cubicBezTo>
                            <a:pt x="26" y="67"/>
                            <a:pt x="26" y="67"/>
                            <a:pt x="26" y="67"/>
                          </a:cubicBezTo>
                          <a:close/>
                          <a:moveTo>
                            <a:pt x="2" y="48"/>
                          </a:moveTo>
                          <a:cubicBezTo>
                            <a:pt x="2" y="49"/>
                            <a:pt x="2" y="49"/>
                            <a:pt x="3" y="49"/>
                          </a:cubicBezTo>
                          <a:cubicBezTo>
                            <a:pt x="3" y="49"/>
                            <a:pt x="4" y="49"/>
                            <a:pt x="4" y="49"/>
                          </a:cubicBezTo>
                          <a:cubicBezTo>
                            <a:pt x="4" y="49"/>
                            <a:pt x="5" y="49"/>
                            <a:pt x="5" y="48"/>
                          </a:cubicBezTo>
                          <a:cubicBezTo>
                            <a:pt x="5" y="48"/>
                            <a:pt x="5" y="47"/>
                            <a:pt x="5" y="47"/>
                          </a:cubicBezTo>
                          <a:cubicBezTo>
                            <a:pt x="4" y="46"/>
                            <a:pt x="4" y="46"/>
                            <a:pt x="4" y="46"/>
                          </a:cubicBezTo>
                          <a:cubicBezTo>
                            <a:pt x="3" y="45"/>
                            <a:pt x="3" y="45"/>
                            <a:pt x="2" y="46"/>
                          </a:cubicBezTo>
                          <a:cubicBezTo>
                            <a:pt x="2" y="46"/>
                            <a:pt x="2" y="46"/>
                            <a:pt x="1" y="47"/>
                          </a:cubicBezTo>
                          <a:cubicBezTo>
                            <a:pt x="1" y="47"/>
                            <a:pt x="1" y="48"/>
                            <a:pt x="2" y="48"/>
                          </a:cubicBezTo>
                          <a:close/>
                          <a:moveTo>
                            <a:pt x="0" y="75"/>
                          </a:moveTo>
                          <a:cubicBezTo>
                            <a:pt x="0" y="72"/>
                            <a:pt x="0" y="72"/>
                            <a:pt x="0" y="72"/>
                          </a:cubicBezTo>
                          <a:cubicBezTo>
                            <a:pt x="8" y="72"/>
                            <a:pt x="8" y="72"/>
                            <a:pt x="8" y="72"/>
                          </a:cubicBezTo>
                          <a:cubicBezTo>
                            <a:pt x="8" y="74"/>
                            <a:pt x="8" y="74"/>
                            <a:pt x="8" y="74"/>
                          </a:cubicBezTo>
                          <a:cubicBezTo>
                            <a:pt x="7" y="75"/>
                            <a:pt x="6" y="76"/>
                            <a:pt x="6" y="77"/>
                          </a:cubicBezTo>
                          <a:cubicBezTo>
                            <a:pt x="5" y="78"/>
                            <a:pt x="5" y="79"/>
                            <a:pt x="4" y="81"/>
                          </a:cubicBezTo>
                          <a:cubicBezTo>
                            <a:pt x="4" y="82"/>
                            <a:pt x="4" y="83"/>
                            <a:pt x="4" y="84"/>
                          </a:cubicBezTo>
                          <a:cubicBezTo>
                            <a:pt x="2" y="84"/>
                            <a:pt x="2" y="84"/>
                            <a:pt x="2" y="84"/>
                          </a:cubicBezTo>
                          <a:cubicBezTo>
                            <a:pt x="2" y="82"/>
                            <a:pt x="2" y="81"/>
                            <a:pt x="3" y="79"/>
                          </a:cubicBezTo>
                          <a:cubicBezTo>
                            <a:pt x="3" y="77"/>
                            <a:pt x="4" y="76"/>
                            <a:pt x="5" y="75"/>
                          </a:cubicBezTo>
                          <a:cubicBezTo>
                            <a:pt x="0" y="75"/>
                            <a:pt x="0" y="75"/>
                            <a:pt x="0" y="75"/>
                          </a:cubicBezTo>
                          <a:close/>
                          <a:moveTo>
                            <a:pt x="16" y="82"/>
                          </a:moveTo>
                          <a:cubicBezTo>
                            <a:pt x="14" y="83"/>
                            <a:pt x="14" y="83"/>
                            <a:pt x="14" y="83"/>
                          </a:cubicBezTo>
                          <a:cubicBezTo>
                            <a:pt x="14" y="82"/>
                            <a:pt x="14" y="82"/>
                            <a:pt x="13" y="82"/>
                          </a:cubicBezTo>
                          <a:cubicBezTo>
                            <a:pt x="13" y="82"/>
                            <a:pt x="13" y="82"/>
                            <a:pt x="12" y="82"/>
                          </a:cubicBezTo>
                          <a:cubicBezTo>
                            <a:pt x="12" y="82"/>
                            <a:pt x="12" y="82"/>
                            <a:pt x="11" y="82"/>
                          </a:cubicBezTo>
                          <a:cubicBezTo>
                            <a:pt x="11" y="83"/>
                            <a:pt x="11" y="84"/>
                            <a:pt x="11" y="85"/>
                          </a:cubicBezTo>
                          <a:cubicBezTo>
                            <a:pt x="11" y="84"/>
                            <a:pt x="12" y="84"/>
                            <a:pt x="13" y="84"/>
                          </a:cubicBezTo>
                          <a:cubicBezTo>
                            <a:pt x="14" y="84"/>
                            <a:pt x="15" y="84"/>
                            <a:pt x="15" y="85"/>
                          </a:cubicBezTo>
                          <a:cubicBezTo>
                            <a:pt x="16" y="85"/>
                            <a:pt x="17" y="86"/>
                            <a:pt x="17" y="87"/>
                          </a:cubicBezTo>
                          <a:cubicBezTo>
                            <a:pt x="17" y="89"/>
                            <a:pt x="17" y="90"/>
                            <a:pt x="16" y="90"/>
                          </a:cubicBezTo>
                          <a:cubicBezTo>
                            <a:pt x="15" y="91"/>
                            <a:pt x="15" y="92"/>
                            <a:pt x="13" y="92"/>
                          </a:cubicBezTo>
                          <a:cubicBezTo>
                            <a:pt x="12" y="92"/>
                            <a:pt x="11" y="92"/>
                            <a:pt x="10" y="91"/>
                          </a:cubicBezTo>
                          <a:cubicBezTo>
                            <a:pt x="10" y="90"/>
                            <a:pt x="9" y="88"/>
                            <a:pt x="9" y="86"/>
                          </a:cubicBezTo>
                          <a:cubicBezTo>
                            <a:pt x="8" y="84"/>
                            <a:pt x="9" y="83"/>
                            <a:pt x="9" y="82"/>
                          </a:cubicBezTo>
                          <a:cubicBezTo>
                            <a:pt x="10" y="80"/>
                            <a:pt x="11" y="80"/>
                            <a:pt x="12" y="80"/>
                          </a:cubicBezTo>
                          <a:cubicBezTo>
                            <a:pt x="13" y="80"/>
                            <a:pt x="14" y="80"/>
                            <a:pt x="15" y="80"/>
                          </a:cubicBezTo>
                          <a:cubicBezTo>
                            <a:pt x="15" y="81"/>
                            <a:pt x="16" y="81"/>
                            <a:pt x="16" y="82"/>
                          </a:cubicBezTo>
                          <a:close/>
                          <a:moveTo>
                            <a:pt x="11" y="88"/>
                          </a:moveTo>
                          <a:cubicBezTo>
                            <a:pt x="12" y="89"/>
                            <a:pt x="12" y="89"/>
                            <a:pt x="12" y="89"/>
                          </a:cubicBezTo>
                          <a:cubicBezTo>
                            <a:pt x="13" y="90"/>
                            <a:pt x="13" y="90"/>
                            <a:pt x="13" y="90"/>
                          </a:cubicBezTo>
                          <a:cubicBezTo>
                            <a:pt x="14" y="90"/>
                            <a:pt x="14" y="90"/>
                            <a:pt x="14" y="89"/>
                          </a:cubicBezTo>
                          <a:cubicBezTo>
                            <a:pt x="15" y="89"/>
                            <a:pt x="15" y="88"/>
                            <a:pt x="15" y="88"/>
                          </a:cubicBezTo>
                          <a:cubicBezTo>
                            <a:pt x="14" y="87"/>
                            <a:pt x="14" y="86"/>
                            <a:pt x="14" y="86"/>
                          </a:cubicBezTo>
                          <a:cubicBezTo>
                            <a:pt x="14" y="86"/>
                            <a:pt x="13" y="86"/>
                            <a:pt x="13" y="86"/>
                          </a:cubicBezTo>
                          <a:cubicBezTo>
                            <a:pt x="12" y="86"/>
                            <a:pt x="12" y="86"/>
                            <a:pt x="12" y="86"/>
                          </a:cubicBezTo>
                          <a:cubicBezTo>
                            <a:pt x="11" y="87"/>
                            <a:pt x="11" y="87"/>
                            <a:pt x="11" y="88"/>
                          </a:cubicBezTo>
                          <a:close/>
                          <a:moveTo>
                            <a:pt x="10" y="53"/>
                          </a:moveTo>
                          <a:cubicBezTo>
                            <a:pt x="12" y="54"/>
                            <a:pt x="12" y="54"/>
                            <a:pt x="12" y="54"/>
                          </a:cubicBezTo>
                          <a:cubicBezTo>
                            <a:pt x="12" y="54"/>
                            <a:pt x="12" y="54"/>
                            <a:pt x="13" y="55"/>
                          </a:cubicBezTo>
                          <a:cubicBezTo>
                            <a:pt x="13" y="55"/>
                            <a:pt x="13" y="55"/>
                            <a:pt x="14" y="55"/>
                          </a:cubicBezTo>
                          <a:cubicBezTo>
                            <a:pt x="14" y="56"/>
                            <a:pt x="15" y="55"/>
                            <a:pt x="15" y="55"/>
                          </a:cubicBezTo>
                          <a:cubicBezTo>
                            <a:pt x="15" y="55"/>
                            <a:pt x="16" y="54"/>
                            <a:pt x="16" y="54"/>
                          </a:cubicBezTo>
                          <a:cubicBezTo>
                            <a:pt x="16" y="53"/>
                            <a:pt x="16" y="52"/>
                            <a:pt x="16" y="52"/>
                          </a:cubicBezTo>
                          <a:cubicBezTo>
                            <a:pt x="15" y="51"/>
                            <a:pt x="15" y="51"/>
                            <a:pt x="14" y="51"/>
                          </a:cubicBezTo>
                          <a:cubicBezTo>
                            <a:pt x="14" y="51"/>
                            <a:pt x="13" y="51"/>
                            <a:pt x="13" y="52"/>
                          </a:cubicBezTo>
                          <a:cubicBezTo>
                            <a:pt x="11" y="51"/>
                            <a:pt x="11" y="51"/>
                            <a:pt x="11" y="51"/>
                          </a:cubicBezTo>
                          <a:cubicBezTo>
                            <a:pt x="13" y="45"/>
                            <a:pt x="13" y="45"/>
                            <a:pt x="13" y="45"/>
                          </a:cubicBezTo>
                          <a:cubicBezTo>
                            <a:pt x="19" y="46"/>
                            <a:pt x="19" y="46"/>
                            <a:pt x="19" y="46"/>
                          </a:cubicBezTo>
                          <a:cubicBezTo>
                            <a:pt x="19" y="48"/>
                            <a:pt x="19" y="48"/>
                            <a:pt x="19" y="48"/>
                          </a:cubicBezTo>
                          <a:cubicBezTo>
                            <a:pt x="14" y="48"/>
                            <a:pt x="14" y="48"/>
                            <a:pt x="14" y="48"/>
                          </a:cubicBezTo>
                          <a:cubicBezTo>
                            <a:pt x="14" y="49"/>
                            <a:pt x="14" y="49"/>
                            <a:pt x="14" y="49"/>
                          </a:cubicBezTo>
                          <a:cubicBezTo>
                            <a:pt x="14" y="49"/>
                            <a:pt x="15" y="49"/>
                            <a:pt x="15" y="49"/>
                          </a:cubicBezTo>
                          <a:cubicBezTo>
                            <a:pt x="16" y="50"/>
                            <a:pt x="17" y="50"/>
                            <a:pt x="18" y="51"/>
                          </a:cubicBezTo>
                          <a:cubicBezTo>
                            <a:pt x="18" y="52"/>
                            <a:pt x="18" y="53"/>
                            <a:pt x="18" y="54"/>
                          </a:cubicBezTo>
                          <a:cubicBezTo>
                            <a:pt x="18" y="55"/>
                            <a:pt x="17" y="56"/>
                            <a:pt x="17" y="56"/>
                          </a:cubicBezTo>
                          <a:cubicBezTo>
                            <a:pt x="16" y="57"/>
                            <a:pt x="15" y="58"/>
                            <a:pt x="13" y="57"/>
                          </a:cubicBezTo>
                          <a:cubicBezTo>
                            <a:pt x="12" y="57"/>
                            <a:pt x="11" y="57"/>
                            <a:pt x="11" y="56"/>
                          </a:cubicBezTo>
                          <a:cubicBezTo>
                            <a:pt x="10" y="55"/>
                            <a:pt x="10" y="54"/>
                            <a:pt x="10" y="53"/>
                          </a:cubicBezTo>
                          <a:close/>
                          <a:moveTo>
                            <a:pt x="7" y="70"/>
                          </a:moveTo>
                          <a:cubicBezTo>
                            <a:pt x="7" y="68"/>
                            <a:pt x="7" y="68"/>
                            <a:pt x="7" y="68"/>
                          </a:cubicBezTo>
                          <a:cubicBezTo>
                            <a:pt x="3" y="68"/>
                            <a:pt x="3" y="68"/>
                            <a:pt x="3" y="68"/>
                          </a:cubicBezTo>
                          <a:cubicBezTo>
                            <a:pt x="3" y="66"/>
                            <a:pt x="3" y="66"/>
                            <a:pt x="3" y="66"/>
                          </a:cubicBezTo>
                          <a:cubicBezTo>
                            <a:pt x="8" y="59"/>
                            <a:pt x="8" y="59"/>
                            <a:pt x="8" y="59"/>
                          </a:cubicBezTo>
                          <a:cubicBezTo>
                            <a:pt x="10" y="59"/>
                            <a:pt x="10" y="59"/>
                            <a:pt x="10" y="59"/>
                          </a:cubicBezTo>
                          <a:cubicBezTo>
                            <a:pt x="10" y="66"/>
                            <a:pt x="10" y="66"/>
                            <a:pt x="10" y="66"/>
                          </a:cubicBezTo>
                          <a:cubicBezTo>
                            <a:pt x="11" y="66"/>
                            <a:pt x="11" y="66"/>
                            <a:pt x="11" y="66"/>
                          </a:cubicBezTo>
                          <a:cubicBezTo>
                            <a:pt x="11" y="68"/>
                            <a:pt x="11" y="68"/>
                            <a:pt x="11" y="68"/>
                          </a:cubicBezTo>
                          <a:cubicBezTo>
                            <a:pt x="10" y="68"/>
                            <a:pt x="10" y="68"/>
                            <a:pt x="10" y="68"/>
                          </a:cubicBezTo>
                          <a:cubicBezTo>
                            <a:pt x="10" y="70"/>
                            <a:pt x="10" y="70"/>
                            <a:pt x="10" y="70"/>
                          </a:cubicBezTo>
                          <a:cubicBezTo>
                            <a:pt x="7" y="70"/>
                            <a:pt x="7" y="70"/>
                            <a:pt x="7" y="70"/>
                          </a:cubicBezTo>
                          <a:close/>
                          <a:moveTo>
                            <a:pt x="7" y="66"/>
                          </a:moveTo>
                          <a:cubicBezTo>
                            <a:pt x="7" y="62"/>
                            <a:pt x="7" y="62"/>
                            <a:pt x="7" y="62"/>
                          </a:cubicBezTo>
                          <a:cubicBezTo>
                            <a:pt x="5" y="66"/>
                            <a:pt x="5" y="66"/>
                            <a:pt x="5" y="66"/>
                          </a:cubicBezTo>
                          <a:cubicBezTo>
                            <a:pt x="7" y="66"/>
                            <a:pt x="7" y="66"/>
                            <a:pt x="7" y="66"/>
                          </a:cubicBez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21920" tIns="60960" rIns="121920" bIns="609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ctr" defTabSz="609570"/>
                      <a:endParaRPr lang="en-US" sz="2400">
                        <a:solidFill>
                          <a:srgbClr val="242A75"/>
                        </a:solidFill>
                      </a:endParaRPr>
                    </a:p>
                  </p:txBody>
                </p:sp>
                <p:grpSp>
                  <p:nvGrpSpPr>
                    <p:cNvPr id="146" name="Group 145"/>
                    <p:cNvGrpSpPr/>
                    <p:nvPr/>
                  </p:nvGrpSpPr>
                  <p:grpSpPr>
                    <a:xfrm>
                      <a:off x="3140075" y="929181"/>
                      <a:ext cx="536368" cy="686387"/>
                      <a:chOff x="3140075" y="929181"/>
                      <a:chExt cx="536368" cy="686387"/>
                    </a:xfrm>
                  </p:grpSpPr>
                  <p:sp>
                    <p:nvSpPr>
                      <p:cNvPr id="147" name="Freeform 244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3141403" y="929181"/>
                        <a:ext cx="535040" cy="686387"/>
                      </a:xfrm>
                      <a:custGeom>
                        <a:avLst/>
                        <a:gdLst>
                          <a:gd name="T0" fmla="*/ 116 w 140"/>
                          <a:gd name="T1" fmla="*/ 83 h 179"/>
                          <a:gd name="T2" fmla="*/ 78 w 140"/>
                          <a:gd name="T3" fmla="*/ 83 h 179"/>
                          <a:gd name="T4" fmla="*/ 36 w 140"/>
                          <a:gd name="T5" fmla="*/ 179 h 179"/>
                          <a:gd name="T6" fmla="*/ 92 w 140"/>
                          <a:gd name="T7" fmla="*/ 179 h 179"/>
                          <a:gd name="T8" fmla="*/ 101 w 140"/>
                          <a:gd name="T9" fmla="*/ 170 h 179"/>
                          <a:gd name="T10" fmla="*/ 93 w 140"/>
                          <a:gd name="T11" fmla="*/ 151 h 179"/>
                          <a:gd name="T12" fmla="*/ 75 w 140"/>
                          <a:gd name="T13" fmla="*/ 151 h 179"/>
                          <a:gd name="T14" fmla="*/ 75 w 140"/>
                          <a:gd name="T15" fmla="*/ 131 h 179"/>
                          <a:gd name="T16" fmla="*/ 93 w 140"/>
                          <a:gd name="T17" fmla="*/ 131 h 179"/>
                          <a:gd name="T18" fmla="*/ 99 w 140"/>
                          <a:gd name="T19" fmla="*/ 115 h 179"/>
                          <a:gd name="T20" fmla="*/ 101 w 140"/>
                          <a:gd name="T21" fmla="*/ 112 h 179"/>
                          <a:gd name="T22" fmla="*/ 88 w 140"/>
                          <a:gd name="T23" fmla="*/ 100 h 179"/>
                          <a:gd name="T24" fmla="*/ 102 w 140"/>
                          <a:gd name="T25" fmla="*/ 86 h 179"/>
                          <a:gd name="T26" fmla="*/ 115 w 140"/>
                          <a:gd name="T27" fmla="*/ 98 h 179"/>
                          <a:gd name="T28" fmla="*/ 134 w 140"/>
                          <a:gd name="T29" fmla="*/ 90 h 179"/>
                          <a:gd name="T30" fmla="*/ 134 w 140"/>
                          <a:gd name="T31" fmla="*/ 73 h 179"/>
                          <a:gd name="T32" fmla="*/ 140 w 140"/>
                          <a:gd name="T33" fmla="*/ 73 h 179"/>
                          <a:gd name="T34" fmla="*/ 140 w 140"/>
                          <a:gd name="T35" fmla="*/ 70 h 179"/>
                          <a:gd name="T36" fmla="*/ 70 w 140"/>
                          <a:gd name="T37" fmla="*/ 0 h 179"/>
                          <a:gd name="T38" fmla="*/ 0 w 140"/>
                          <a:gd name="T39" fmla="*/ 70 h 179"/>
                          <a:gd name="T40" fmla="*/ 0 w 140"/>
                          <a:gd name="T41" fmla="*/ 134 h 179"/>
                          <a:gd name="T42" fmla="*/ 7 w 140"/>
                          <a:gd name="T43" fmla="*/ 147 h 179"/>
                          <a:gd name="T44" fmla="*/ 31 w 140"/>
                          <a:gd name="T45" fmla="*/ 94 h 179"/>
                          <a:gd name="T46" fmla="*/ 53 w 140"/>
                          <a:gd name="T47" fmla="*/ 83 h 179"/>
                          <a:gd name="T48" fmla="*/ 24 w 140"/>
                          <a:gd name="T49" fmla="*/ 83 h 179"/>
                          <a:gd name="T50" fmla="*/ 24 w 140"/>
                          <a:gd name="T51" fmla="*/ 70 h 179"/>
                          <a:gd name="T52" fmla="*/ 70 w 140"/>
                          <a:gd name="T53" fmla="*/ 24 h 179"/>
                          <a:gd name="T54" fmla="*/ 116 w 140"/>
                          <a:gd name="T55" fmla="*/ 70 h 179"/>
                          <a:gd name="T56" fmla="*/ 116 w 140"/>
                          <a:gd name="T57" fmla="*/ 83 h 179"/>
                          <a:gd name="T58" fmla="*/ 140 w 140"/>
                          <a:gd name="T59" fmla="*/ 177 h 179"/>
                          <a:gd name="T60" fmla="*/ 140 w 140"/>
                          <a:gd name="T61" fmla="*/ 174 h 179"/>
                          <a:gd name="T62" fmla="*/ 121 w 140"/>
                          <a:gd name="T63" fmla="*/ 164 h 179"/>
                          <a:gd name="T64" fmla="*/ 111 w 140"/>
                          <a:gd name="T65" fmla="*/ 141 h 179"/>
                          <a:gd name="T66" fmla="*/ 121 w 140"/>
                          <a:gd name="T67" fmla="*/ 118 h 179"/>
                          <a:gd name="T68" fmla="*/ 140 w 140"/>
                          <a:gd name="T69" fmla="*/ 108 h 179"/>
                          <a:gd name="T70" fmla="*/ 140 w 140"/>
                          <a:gd name="T71" fmla="*/ 106 h 179"/>
                          <a:gd name="T72" fmla="*/ 119 w 140"/>
                          <a:gd name="T73" fmla="*/ 116 h 179"/>
                          <a:gd name="T74" fmla="*/ 108 w 140"/>
                          <a:gd name="T75" fmla="*/ 141 h 179"/>
                          <a:gd name="T76" fmla="*/ 119 w 140"/>
                          <a:gd name="T77" fmla="*/ 166 h 179"/>
                          <a:gd name="T78" fmla="*/ 140 w 140"/>
                          <a:gd name="T79" fmla="*/ 177 h 17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</a:cxnLst>
                        <a:rect l="0" t="0" r="r" b="b"/>
                        <a:pathLst>
                          <a:path w="140" h="179">
                            <a:moveTo>
                              <a:pt x="116" y="83"/>
                            </a:moveTo>
                            <a:cubicBezTo>
                              <a:pt x="78" y="83"/>
                              <a:pt x="78" y="83"/>
                              <a:pt x="78" y="83"/>
                            </a:cubicBezTo>
                            <a:cubicBezTo>
                              <a:pt x="36" y="179"/>
                              <a:pt x="36" y="179"/>
                              <a:pt x="36" y="179"/>
                            </a:cubicBezTo>
                            <a:cubicBezTo>
                              <a:pt x="92" y="179"/>
                              <a:pt x="92" y="179"/>
                              <a:pt x="92" y="179"/>
                            </a:cubicBezTo>
                            <a:cubicBezTo>
                              <a:pt x="101" y="170"/>
                              <a:pt x="101" y="170"/>
                              <a:pt x="101" y="170"/>
                            </a:cubicBezTo>
                            <a:cubicBezTo>
                              <a:pt x="97" y="164"/>
                              <a:pt x="94" y="158"/>
                              <a:pt x="93" y="151"/>
                            </a:cubicBezTo>
                            <a:cubicBezTo>
                              <a:pt x="75" y="151"/>
                              <a:pt x="75" y="151"/>
                              <a:pt x="75" y="151"/>
                            </a:cubicBezTo>
                            <a:cubicBezTo>
                              <a:pt x="75" y="131"/>
                              <a:pt x="75" y="131"/>
                              <a:pt x="75" y="131"/>
                            </a:cubicBezTo>
                            <a:cubicBezTo>
                              <a:pt x="93" y="131"/>
                              <a:pt x="93" y="131"/>
                              <a:pt x="93" y="131"/>
                            </a:cubicBezTo>
                            <a:cubicBezTo>
                              <a:pt x="94" y="126"/>
                              <a:pt x="96" y="120"/>
                              <a:pt x="99" y="115"/>
                            </a:cubicBezTo>
                            <a:cubicBezTo>
                              <a:pt x="100" y="114"/>
                              <a:pt x="100" y="113"/>
                              <a:pt x="101" y="112"/>
                            </a:cubicBezTo>
                            <a:cubicBezTo>
                              <a:pt x="88" y="100"/>
                              <a:pt x="88" y="100"/>
                              <a:pt x="88" y="100"/>
                            </a:cubicBezTo>
                            <a:cubicBezTo>
                              <a:pt x="102" y="86"/>
                              <a:pt x="102" y="86"/>
                              <a:pt x="102" y="86"/>
                            </a:cubicBezTo>
                            <a:cubicBezTo>
                              <a:pt x="115" y="98"/>
                              <a:pt x="115" y="98"/>
                              <a:pt x="115" y="98"/>
                            </a:cubicBezTo>
                            <a:cubicBezTo>
                              <a:pt x="121" y="94"/>
                              <a:pt x="127" y="92"/>
                              <a:pt x="134" y="90"/>
                            </a:cubicBezTo>
                            <a:cubicBezTo>
                              <a:pt x="134" y="73"/>
                              <a:pt x="134" y="73"/>
                              <a:pt x="134" y="73"/>
                            </a:cubicBezTo>
                            <a:cubicBezTo>
                              <a:pt x="140" y="73"/>
                              <a:pt x="140" y="73"/>
                              <a:pt x="140" y="73"/>
                            </a:cubicBezTo>
                            <a:cubicBezTo>
                              <a:pt x="140" y="70"/>
                              <a:pt x="140" y="70"/>
                              <a:pt x="140" y="70"/>
                            </a:cubicBezTo>
                            <a:cubicBezTo>
                              <a:pt x="140" y="32"/>
                              <a:pt x="108" y="0"/>
                              <a:pt x="70" y="0"/>
                            </a:cubicBezTo>
                            <a:cubicBezTo>
                              <a:pt x="32" y="0"/>
                              <a:pt x="0" y="32"/>
                              <a:pt x="0" y="70"/>
                            </a:cubicBezTo>
                            <a:cubicBezTo>
                              <a:pt x="0" y="134"/>
                              <a:pt x="0" y="134"/>
                              <a:pt x="0" y="134"/>
                            </a:cubicBezTo>
                            <a:cubicBezTo>
                              <a:pt x="7" y="147"/>
                              <a:pt x="7" y="147"/>
                              <a:pt x="7" y="147"/>
                            </a:cubicBezTo>
                            <a:cubicBezTo>
                              <a:pt x="31" y="94"/>
                              <a:pt x="31" y="94"/>
                              <a:pt x="31" y="94"/>
                            </a:cubicBezTo>
                            <a:cubicBezTo>
                              <a:pt x="53" y="83"/>
                              <a:pt x="53" y="83"/>
                              <a:pt x="53" y="83"/>
                            </a:cubicBezTo>
                            <a:cubicBezTo>
                              <a:pt x="24" y="83"/>
                              <a:pt x="24" y="83"/>
                              <a:pt x="24" y="83"/>
                            </a:cubicBezTo>
                            <a:cubicBezTo>
                              <a:pt x="24" y="70"/>
                              <a:pt x="24" y="70"/>
                              <a:pt x="24" y="70"/>
                            </a:cubicBezTo>
                            <a:cubicBezTo>
                              <a:pt x="24" y="45"/>
                              <a:pt x="45" y="24"/>
                              <a:pt x="70" y="24"/>
                            </a:cubicBezTo>
                            <a:cubicBezTo>
                              <a:pt x="95" y="24"/>
                              <a:pt x="116" y="45"/>
                              <a:pt x="116" y="70"/>
                            </a:cubicBezTo>
                            <a:cubicBezTo>
                              <a:pt x="116" y="83"/>
                              <a:pt x="116" y="83"/>
                              <a:pt x="116" y="83"/>
                            </a:cubicBezTo>
                            <a:close/>
                            <a:moveTo>
                              <a:pt x="140" y="177"/>
                            </a:moveTo>
                            <a:cubicBezTo>
                              <a:pt x="140" y="174"/>
                              <a:pt x="140" y="174"/>
                              <a:pt x="140" y="174"/>
                            </a:cubicBezTo>
                            <a:cubicBezTo>
                              <a:pt x="132" y="173"/>
                              <a:pt x="126" y="169"/>
                              <a:pt x="121" y="164"/>
                            </a:cubicBezTo>
                            <a:cubicBezTo>
                              <a:pt x="115" y="158"/>
                              <a:pt x="111" y="150"/>
                              <a:pt x="111" y="141"/>
                            </a:cubicBezTo>
                            <a:cubicBezTo>
                              <a:pt x="111" y="132"/>
                              <a:pt x="115" y="124"/>
                              <a:pt x="121" y="118"/>
                            </a:cubicBezTo>
                            <a:cubicBezTo>
                              <a:pt x="126" y="113"/>
                              <a:pt x="132" y="109"/>
                              <a:pt x="140" y="108"/>
                            </a:cubicBezTo>
                            <a:cubicBezTo>
                              <a:pt x="140" y="106"/>
                              <a:pt x="140" y="106"/>
                              <a:pt x="140" y="106"/>
                            </a:cubicBezTo>
                            <a:cubicBezTo>
                              <a:pt x="132" y="107"/>
                              <a:pt x="124" y="110"/>
                              <a:pt x="119" y="116"/>
                            </a:cubicBezTo>
                            <a:cubicBezTo>
                              <a:pt x="112" y="122"/>
                              <a:pt x="108" y="131"/>
                              <a:pt x="108" y="141"/>
                            </a:cubicBezTo>
                            <a:cubicBezTo>
                              <a:pt x="108" y="151"/>
                              <a:pt x="112" y="160"/>
                              <a:pt x="119" y="166"/>
                            </a:cubicBezTo>
                            <a:cubicBezTo>
                              <a:pt x="124" y="172"/>
                              <a:pt x="132" y="176"/>
                              <a:pt x="140" y="177"/>
                            </a:cubicBezTo>
                            <a:close/>
                          </a:path>
                        </a:pathLst>
                      </a:custGeom>
                      <a:solidFill>
                        <a:srgbClr val="242A75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21920" tIns="60960" rIns="121920" bIns="6096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algn="ctr" defTabSz="609570"/>
                        <a:endParaRPr lang="en-US" sz="2400">
                          <a:solidFill>
                            <a:srgbClr val="242A75"/>
                          </a:solidFill>
                        </a:endParaRPr>
                      </a:p>
                    </p:txBody>
                  </p:sp>
                  <p:sp>
                    <p:nvSpPr>
                      <p:cNvPr id="148" name="Rectangle 147"/>
                      <p:cNvSpPr/>
                      <p:nvPr/>
                    </p:nvSpPr>
                    <p:spPr>
                      <a:xfrm>
                        <a:off x="3140075" y="1247321"/>
                        <a:ext cx="254000" cy="367393"/>
                      </a:xfrm>
                      <a:prstGeom prst="rect">
                        <a:avLst/>
                      </a:prstGeom>
                      <a:solidFill>
                        <a:srgbClr val="242A75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 defTabSz="609570"/>
                        <a:endParaRPr lang="en-US" sz="2400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149" name="Rectangle 148"/>
                      <p:cNvSpPr/>
                      <p:nvPr/>
                    </p:nvSpPr>
                    <p:spPr>
                      <a:xfrm>
                        <a:off x="3197680" y="1247321"/>
                        <a:ext cx="254000" cy="154215"/>
                      </a:xfrm>
                      <a:prstGeom prst="rect">
                        <a:avLst/>
                      </a:prstGeom>
                      <a:solidFill>
                        <a:srgbClr val="242A75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 defTabSz="609570"/>
                        <a:endParaRPr lang="en-US" sz="2400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</p:grpSp>
              </p:grpSp>
            </p:grpSp>
            <p:sp>
              <p:nvSpPr>
                <p:cNvPr id="141" name="Rectangle 140"/>
                <p:cNvSpPr/>
                <p:nvPr/>
              </p:nvSpPr>
              <p:spPr>
                <a:xfrm>
                  <a:off x="9373154" y="2977362"/>
                  <a:ext cx="2403222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200" dirty="0"/>
                    <a:t>Tokenized data (remediation)</a:t>
                  </a:r>
                </a:p>
              </p:txBody>
            </p:sp>
          </p:grpSp>
          <p:grpSp>
            <p:nvGrpSpPr>
              <p:cNvPr id="150" name="Group 149"/>
              <p:cNvGrpSpPr/>
              <p:nvPr/>
            </p:nvGrpSpPr>
            <p:grpSpPr>
              <a:xfrm>
                <a:off x="9360706" y="2576325"/>
                <a:ext cx="2005677" cy="873354"/>
                <a:chOff x="9360706" y="2576325"/>
                <a:chExt cx="2005677" cy="873354"/>
              </a:xfrm>
            </p:grpSpPr>
            <p:sp>
              <p:nvSpPr>
                <p:cNvPr id="151" name="Round Diagonal Corner Rectangle 150"/>
                <p:cNvSpPr/>
                <p:nvPr/>
              </p:nvSpPr>
              <p:spPr>
                <a:xfrm>
                  <a:off x="10839701" y="2580006"/>
                  <a:ext cx="387237" cy="207741"/>
                </a:xfrm>
                <a:prstGeom prst="round2Diag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dirty="0"/>
                </a:p>
              </p:txBody>
            </p:sp>
            <p:pic>
              <p:nvPicPr>
                <p:cNvPr id="152" name="Picture 151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927775" y="2576325"/>
                  <a:ext cx="219515" cy="206944"/>
                </a:xfrm>
                <a:prstGeom prst="rect">
                  <a:avLst/>
                </a:prstGeom>
              </p:spPr>
            </p:pic>
            <p:sp>
              <p:nvSpPr>
                <p:cNvPr id="153" name="TextBox 152"/>
                <p:cNvSpPr txBox="1"/>
                <p:nvPr/>
              </p:nvSpPr>
              <p:spPr>
                <a:xfrm>
                  <a:off x="9360706" y="3172680"/>
                  <a:ext cx="2005677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VTE agent (remediation)</a:t>
                  </a:r>
                </a:p>
              </p:txBody>
            </p:sp>
          </p:grpSp>
          <p:grpSp>
            <p:nvGrpSpPr>
              <p:cNvPr id="154" name="Group 153"/>
              <p:cNvGrpSpPr/>
              <p:nvPr/>
            </p:nvGrpSpPr>
            <p:grpSpPr>
              <a:xfrm>
                <a:off x="2041075" y="1705224"/>
                <a:ext cx="3752024" cy="1939930"/>
                <a:chOff x="2041075" y="1705224"/>
                <a:chExt cx="3752024" cy="1939930"/>
              </a:xfrm>
            </p:grpSpPr>
            <p:sp>
              <p:nvSpPr>
                <p:cNvPr id="155" name="Round Diagonal Corner Rectangle 154"/>
                <p:cNvSpPr/>
                <p:nvPr/>
              </p:nvSpPr>
              <p:spPr>
                <a:xfrm>
                  <a:off x="2041075" y="1705224"/>
                  <a:ext cx="3752024" cy="1939930"/>
                </a:xfrm>
                <a:prstGeom prst="round2Diag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" name="Round Diagonal Corner Rectangle 155"/>
                <p:cNvSpPr/>
                <p:nvPr/>
              </p:nvSpPr>
              <p:spPr>
                <a:xfrm>
                  <a:off x="2304187" y="2516653"/>
                  <a:ext cx="1320800" cy="795867"/>
                </a:xfrm>
                <a:prstGeom prst="round2DiagRect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100" dirty="0"/>
                    <a:t>Data Discovery &amp; Classification Management Console </a:t>
                  </a:r>
                </a:p>
              </p:txBody>
            </p:sp>
            <p:grpSp>
              <p:nvGrpSpPr>
                <p:cNvPr id="157" name="Group 156"/>
                <p:cNvGrpSpPr/>
                <p:nvPr/>
              </p:nvGrpSpPr>
              <p:grpSpPr>
                <a:xfrm>
                  <a:off x="2536371" y="2012458"/>
                  <a:ext cx="856433" cy="475170"/>
                  <a:chOff x="1056323" y="3112409"/>
                  <a:chExt cx="1087754" cy="603513"/>
                </a:xfrm>
              </p:grpSpPr>
              <p:sp>
                <p:nvSpPr>
                  <p:cNvPr id="168" name="Freeform 2245"/>
                  <p:cNvSpPr>
                    <a:spLocks/>
                  </p:cNvSpPr>
                  <p:nvPr/>
                </p:nvSpPr>
                <p:spPr bwMode="auto">
                  <a:xfrm>
                    <a:off x="1940123" y="3168466"/>
                    <a:ext cx="138355" cy="194413"/>
                  </a:xfrm>
                  <a:custGeom>
                    <a:avLst/>
                    <a:gdLst>
                      <a:gd name="T0" fmla="*/ 0 w 44"/>
                      <a:gd name="T1" fmla="*/ 60 h 62"/>
                      <a:gd name="T2" fmla="*/ 13 w 44"/>
                      <a:gd name="T3" fmla="*/ 62 h 62"/>
                      <a:gd name="T4" fmla="*/ 44 w 44"/>
                      <a:gd name="T5" fmla="*/ 31 h 62"/>
                      <a:gd name="T6" fmla="*/ 13 w 44"/>
                      <a:gd name="T7" fmla="*/ 0 h 62"/>
                      <a:gd name="T8" fmla="*/ 0 w 44"/>
                      <a:gd name="T9" fmla="*/ 3 h 62"/>
                      <a:gd name="T10" fmla="*/ 0 w 44"/>
                      <a:gd name="T11" fmla="*/ 60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4" h="62">
                        <a:moveTo>
                          <a:pt x="0" y="60"/>
                        </a:moveTo>
                        <a:cubicBezTo>
                          <a:pt x="4" y="61"/>
                          <a:pt x="8" y="62"/>
                          <a:pt x="13" y="62"/>
                        </a:cubicBezTo>
                        <a:cubicBezTo>
                          <a:pt x="30" y="62"/>
                          <a:pt x="44" y="48"/>
                          <a:pt x="44" y="31"/>
                        </a:cubicBezTo>
                        <a:cubicBezTo>
                          <a:pt x="44" y="14"/>
                          <a:pt x="30" y="0"/>
                          <a:pt x="13" y="0"/>
                        </a:cubicBezTo>
                        <a:cubicBezTo>
                          <a:pt x="8" y="0"/>
                          <a:pt x="4" y="1"/>
                          <a:pt x="0" y="3"/>
                        </a:cubicBezTo>
                        <a:lnTo>
                          <a:pt x="0" y="60"/>
                        </a:lnTo>
                        <a:close/>
                      </a:path>
                    </a:pathLst>
                  </a:custGeom>
                  <a:solidFill>
                    <a:srgbClr val="179BD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400">
                      <a:latin typeface="Century Gothic" charset="0"/>
                      <a:ea typeface="Century Gothic" charset="0"/>
                      <a:cs typeface="Century Gothic" charset="0"/>
                    </a:endParaRPr>
                  </a:p>
                </p:txBody>
              </p:sp>
              <p:sp>
                <p:nvSpPr>
                  <p:cNvPr id="169" name="Freeform 2246"/>
                  <p:cNvSpPr>
                    <a:spLocks/>
                  </p:cNvSpPr>
                  <p:nvPr/>
                </p:nvSpPr>
                <p:spPr bwMode="auto">
                  <a:xfrm>
                    <a:off x="1940123" y="3168466"/>
                    <a:ext cx="138355" cy="194413"/>
                  </a:xfrm>
                  <a:custGeom>
                    <a:avLst/>
                    <a:gdLst>
                      <a:gd name="T0" fmla="*/ 0 w 44"/>
                      <a:gd name="T1" fmla="*/ 60 h 62"/>
                      <a:gd name="T2" fmla="*/ 13 w 44"/>
                      <a:gd name="T3" fmla="*/ 62 h 62"/>
                      <a:gd name="T4" fmla="*/ 44 w 44"/>
                      <a:gd name="T5" fmla="*/ 31 h 62"/>
                      <a:gd name="T6" fmla="*/ 13 w 44"/>
                      <a:gd name="T7" fmla="*/ 0 h 62"/>
                      <a:gd name="T8" fmla="*/ 0 w 44"/>
                      <a:gd name="T9" fmla="*/ 3 h 62"/>
                      <a:gd name="T10" fmla="*/ 0 w 44"/>
                      <a:gd name="T11" fmla="*/ 60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4" h="62">
                        <a:moveTo>
                          <a:pt x="0" y="60"/>
                        </a:moveTo>
                        <a:cubicBezTo>
                          <a:pt x="4" y="61"/>
                          <a:pt x="8" y="62"/>
                          <a:pt x="13" y="62"/>
                        </a:cubicBezTo>
                        <a:cubicBezTo>
                          <a:pt x="30" y="62"/>
                          <a:pt x="44" y="48"/>
                          <a:pt x="44" y="31"/>
                        </a:cubicBezTo>
                        <a:cubicBezTo>
                          <a:pt x="44" y="14"/>
                          <a:pt x="30" y="0"/>
                          <a:pt x="13" y="0"/>
                        </a:cubicBezTo>
                        <a:cubicBezTo>
                          <a:pt x="8" y="0"/>
                          <a:pt x="4" y="1"/>
                          <a:pt x="0" y="3"/>
                        </a:cubicBezTo>
                        <a:lnTo>
                          <a:pt x="0" y="60"/>
                        </a:lnTo>
                        <a:close/>
                      </a:path>
                    </a:pathLst>
                  </a:custGeom>
                  <a:solidFill>
                    <a:srgbClr val="242A7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400">
                      <a:latin typeface="Century Gothic" charset="0"/>
                      <a:ea typeface="Century Gothic" charset="0"/>
                      <a:cs typeface="Century Gothic" charset="0"/>
                    </a:endParaRPr>
                  </a:p>
                </p:txBody>
              </p:sp>
              <p:sp>
                <p:nvSpPr>
                  <p:cNvPr id="170" name="Freeform 2251"/>
                  <p:cNvSpPr>
                    <a:spLocks/>
                  </p:cNvSpPr>
                  <p:nvPr/>
                </p:nvSpPr>
                <p:spPr bwMode="auto">
                  <a:xfrm>
                    <a:off x="1940123" y="3347373"/>
                    <a:ext cx="203954" cy="176522"/>
                  </a:xfrm>
                  <a:custGeom>
                    <a:avLst/>
                    <a:gdLst>
                      <a:gd name="T0" fmla="*/ 38 w 65"/>
                      <a:gd name="T1" fmla="*/ 0 h 56"/>
                      <a:gd name="T2" fmla="*/ 13 w 65"/>
                      <a:gd name="T3" fmla="*/ 10 h 56"/>
                      <a:gd name="T4" fmla="*/ 0 w 65"/>
                      <a:gd name="T5" fmla="*/ 8 h 56"/>
                      <a:gd name="T6" fmla="*/ 0 w 65"/>
                      <a:gd name="T7" fmla="*/ 37 h 56"/>
                      <a:gd name="T8" fmla="*/ 16 w 65"/>
                      <a:gd name="T9" fmla="*/ 56 h 56"/>
                      <a:gd name="T10" fmla="*/ 65 w 65"/>
                      <a:gd name="T11" fmla="*/ 56 h 56"/>
                      <a:gd name="T12" fmla="*/ 65 w 65"/>
                      <a:gd name="T13" fmla="*/ 13 h 56"/>
                      <a:gd name="T14" fmla="*/ 38 w 65"/>
                      <a:gd name="T15" fmla="*/ 0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65" h="56">
                        <a:moveTo>
                          <a:pt x="38" y="0"/>
                        </a:moveTo>
                        <a:cubicBezTo>
                          <a:pt x="32" y="6"/>
                          <a:pt x="23" y="10"/>
                          <a:pt x="13" y="10"/>
                        </a:cubicBezTo>
                        <a:cubicBezTo>
                          <a:pt x="8" y="10"/>
                          <a:pt x="4" y="9"/>
                          <a:pt x="0" y="8"/>
                        </a:cubicBezTo>
                        <a:cubicBezTo>
                          <a:pt x="0" y="37"/>
                          <a:pt x="0" y="37"/>
                          <a:pt x="0" y="37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65" y="56"/>
                          <a:pt x="65" y="56"/>
                          <a:pt x="65" y="56"/>
                        </a:cubicBezTo>
                        <a:cubicBezTo>
                          <a:pt x="65" y="13"/>
                          <a:pt x="65" y="13"/>
                          <a:pt x="65" y="13"/>
                        </a:cubicBezTo>
                        <a:lnTo>
                          <a:pt x="38" y="0"/>
                        </a:lnTo>
                        <a:close/>
                      </a:path>
                    </a:pathLst>
                  </a:custGeom>
                  <a:solidFill>
                    <a:srgbClr val="242A7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400">
                      <a:latin typeface="Century Gothic" charset="0"/>
                      <a:ea typeface="Century Gothic" charset="0"/>
                      <a:cs typeface="Century Gothic" charset="0"/>
                    </a:endParaRPr>
                  </a:p>
                </p:txBody>
              </p:sp>
              <p:sp>
                <p:nvSpPr>
                  <p:cNvPr id="171" name="Oval 2253"/>
                  <p:cNvSpPr>
                    <a:spLocks noChangeArrowheads="1"/>
                  </p:cNvSpPr>
                  <p:nvPr/>
                </p:nvSpPr>
                <p:spPr bwMode="auto">
                  <a:xfrm>
                    <a:off x="1127886" y="3218560"/>
                    <a:ext cx="209917" cy="213496"/>
                  </a:xfrm>
                  <a:prstGeom prst="ellipse">
                    <a:avLst/>
                  </a:prstGeom>
                  <a:solidFill>
                    <a:srgbClr val="242A7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400">
                      <a:latin typeface="Century Gothic" charset="0"/>
                      <a:ea typeface="Century Gothic" charset="0"/>
                      <a:cs typeface="Century Gothic" charset="0"/>
                    </a:endParaRPr>
                  </a:p>
                </p:txBody>
              </p:sp>
              <p:sp>
                <p:nvSpPr>
                  <p:cNvPr id="172" name="Freeform 2254"/>
                  <p:cNvSpPr>
                    <a:spLocks/>
                  </p:cNvSpPr>
                  <p:nvPr/>
                </p:nvSpPr>
                <p:spPr bwMode="auto">
                  <a:xfrm>
                    <a:off x="1056323" y="3414165"/>
                    <a:ext cx="312491" cy="194413"/>
                  </a:xfrm>
                  <a:custGeom>
                    <a:avLst/>
                    <a:gdLst>
                      <a:gd name="T0" fmla="*/ 60 w 100"/>
                      <a:gd name="T1" fmla="*/ 28 h 62"/>
                      <a:gd name="T2" fmla="*/ 100 w 100"/>
                      <a:gd name="T3" fmla="*/ 8 h 62"/>
                      <a:gd name="T4" fmla="*/ 84 w 100"/>
                      <a:gd name="T5" fmla="*/ 0 h 62"/>
                      <a:gd name="T6" fmla="*/ 56 w 100"/>
                      <a:gd name="T7" fmla="*/ 12 h 62"/>
                      <a:gd name="T8" fmla="*/ 29 w 100"/>
                      <a:gd name="T9" fmla="*/ 0 h 62"/>
                      <a:gd name="T10" fmla="*/ 0 w 100"/>
                      <a:gd name="T11" fmla="*/ 14 h 62"/>
                      <a:gd name="T12" fmla="*/ 0 w 100"/>
                      <a:gd name="T13" fmla="*/ 62 h 62"/>
                      <a:gd name="T14" fmla="*/ 60 w 100"/>
                      <a:gd name="T15" fmla="*/ 62 h 62"/>
                      <a:gd name="T16" fmla="*/ 60 w 100"/>
                      <a:gd name="T17" fmla="*/ 28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0" h="62">
                        <a:moveTo>
                          <a:pt x="60" y="28"/>
                        </a:moveTo>
                        <a:cubicBezTo>
                          <a:pt x="100" y="8"/>
                          <a:pt x="100" y="8"/>
                          <a:pt x="100" y="8"/>
                        </a:cubicBezTo>
                        <a:cubicBezTo>
                          <a:pt x="84" y="0"/>
                          <a:pt x="84" y="0"/>
                          <a:pt x="84" y="0"/>
                        </a:cubicBezTo>
                        <a:cubicBezTo>
                          <a:pt x="77" y="7"/>
                          <a:pt x="67" y="12"/>
                          <a:pt x="56" y="12"/>
                        </a:cubicBezTo>
                        <a:cubicBezTo>
                          <a:pt x="46" y="12"/>
                          <a:pt x="36" y="7"/>
                          <a:pt x="29" y="0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0" y="62"/>
                          <a:pt x="0" y="62"/>
                          <a:pt x="0" y="62"/>
                        </a:cubicBezTo>
                        <a:cubicBezTo>
                          <a:pt x="60" y="62"/>
                          <a:pt x="60" y="62"/>
                          <a:pt x="60" y="62"/>
                        </a:cubicBezTo>
                        <a:lnTo>
                          <a:pt x="60" y="28"/>
                        </a:lnTo>
                        <a:close/>
                      </a:path>
                    </a:pathLst>
                  </a:custGeom>
                  <a:solidFill>
                    <a:srgbClr val="242A7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400">
                      <a:latin typeface="Century Gothic" charset="0"/>
                      <a:ea typeface="Century Gothic" charset="0"/>
                      <a:cs typeface="Century Gothic" charset="0"/>
                    </a:endParaRPr>
                  </a:p>
                </p:txBody>
              </p:sp>
              <p:grpSp>
                <p:nvGrpSpPr>
                  <p:cNvPr id="173" name="Group 172"/>
                  <p:cNvGrpSpPr/>
                  <p:nvPr/>
                </p:nvGrpSpPr>
                <p:grpSpPr>
                  <a:xfrm>
                    <a:off x="1502398" y="3112409"/>
                    <a:ext cx="512866" cy="467544"/>
                    <a:chOff x="1346201" y="4041776"/>
                    <a:chExt cx="682625" cy="622300"/>
                  </a:xfrm>
                  <a:solidFill>
                    <a:schemeClr val="bg2"/>
                  </a:solidFill>
                </p:grpSpPr>
                <p:sp>
                  <p:nvSpPr>
                    <p:cNvPr id="175" name="Rectangle 22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97026" y="4149726"/>
                      <a:ext cx="20638" cy="204788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21920" tIns="60960" rIns="121920" bIns="609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2400"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p:txBody>
                </p:sp>
                <p:sp>
                  <p:nvSpPr>
                    <p:cNvPr id="176" name="Rectangle 22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79576" y="4149726"/>
                      <a:ext cx="17463" cy="204788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21920" tIns="60960" rIns="121920" bIns="609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2400"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p:txBody>
                </p:sp>
                <p:sp>
                  <p:nvSpPr>
                    <p:cNvPr id="177" name="Rectangle 22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63713" y="4149726"/>
                      <a:ext cx="15875" cy="204788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21920" tIns="60960" rIns="121920" bIns="609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2400"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p:txBody>
                </p:sp>
                <p:sp>
                  <p:nvSpPr>
                    <p:cNvPr id="178" name="Freeform 2250"/>
                    <p:cNvSpPr>
                      <a:spLocks/>
                    </p:cNvSpPr>
                    <p:nvPr/>
                  </p:nvSpPr>
                  <p:spPr bwMode="auto">
                    <a:xfrm>
                      <a:off x="1346201" y="4041776"/>
                      <a:ext cx="558800" cy="430213"/>
                    </a:xfrm>
                    <a:custGeom>
                      <a:avLst/>
                      <a:gdLst>
                        <a:gd name="T0" fmla="*/ 0 w 134"/>
                        <a:gd name="T1" fmla="*/ 0 h 103"/>
                        <a:gd name="T2" fmla="*/ 0 w 134"/>
                        <a:gd name="T3" fmla="*/ 18 h 103"/>
                        <a:gd name="T4" fmla="*/ 12 w 134"/>
                        <a:gd name="T5" fmla="*/ 19 h 103"/>
                        <a:gd name="T6" fmla="*/ 12 w 134"/>
                        <a:gd name="T7" fmla="*/ 10 h 103"/>
                        <a:gd name="T8" fmla="*/ 122 w 134"/>
                        <a:gd name="T9" fmla="*/ 10 h 103"/>
                        <a:gd name="T10" fmla="*/ 122 w 134"/>
                        <a:gd name="T11" fmla="*/ 89 h 103"/>
                        <a:gd name="T12" fmla="*/ 49 w 134"/>
                        <a:gd name="T13" fmla="*/ 89 h 103"/>
                        <a:gd name="T14" fmla="*/ 42 w 134"/>
                        <a:gd name="T15" fmla="*/ 103 h 103"/>
                        <a:gd name="T16" fmla="*/ 134 w 134"/>
                        <a:gd name="T17" fmla="*/ 103 h 103"/>
                        <a:gd name="T18" fmla="*/ 134 w 134"/>
                        <a:gd name="T19" fmla="*/ 0 h 103"/>
                        <a:gd name="T20" fmla="*/ 0 w 134"/>
                        <a:gd name="T21" fmla="*/ 0 h 10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134" h="103">
                          <a:moveTo>
                            <a:pt x="0" y="0"/>
                          </a:moveTo>
                          <a:cubicBezTo>
                            <a:pt x="0" y="18"/>
                            <a:pt x="0" y="18"/>
                            <a:pt x="0" y="18"/>
                          </a:cubicBezTo>
                          <a:cubicBezTo>
                            <a:pt x="4" y="18"/>
                            <a:pt x="8" y="18"/>
                            <a:pt x="12" y="19"/>
                          </a:cubicBezTo>
                          <a:cubicBezTo>
                            <a:pt x="12" y="10"/>
                            <a:pt x="12" y="10"/>
                            <a:pt x="12" y="10"/>
                          </a:cubicBezTo>
                          <a:cubicBezTo>
                            <a:pt x="122" y="10"/>
                            <a:pt x="122" y="10"/>
                            <a:pt x="122" y="10"/>
                          </a:cubicBezTo>
                          <a:cubicBezTo>
                            <a:pt x="122" y="89"/>
                            <a:pt x="122" y="89"/>
                            <a:pt x="122" y="89"/>
                          </a:cubicBezTo>
                          <a:cubicBezTo>
                            <a:pt x="49" y="89"/>
                            <a:pt x="49" y="89"/>
                            <a:pt x="49" y="89"/>
                          </a:cubicBezTo>
                          <a:cubicBezTo>
                            <a:pt x="47" y="94"/>
                            <a:pt x="45" y="99"/>
                            <a:pt x="42" y="103"/>
                          </a:cubicBezTo>
                          <a:cubicBezTo>
                            <a:pt x="134" y="103"/>
                            <a:pt x="134" y="103"/>
                            <a:pt x="134" y="103"/>
                          </a:cubicBezTo>
                          <a:cubicBezTo>
                            <a:pt x="134" y="0"/>
                            <a:pt x="134" y="0"/>
                            <a:pt x="134" y="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21920" tIns="60960" rIns="121920" bIns="609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2400"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p:txBody>
                </p:sp>
                <p:sp>
                  <p:nvSpPr>
                    <p:cNvPr id="179" name="Freeform 2252"/>
                    <p:cNvSpPr>
                      <a:spLocks/>
                    </p:cNvSpPr>
                    <p:nvPr/>
                  </p:nvSpPr>
                  <p:spPr bwMode="auto">
                    <a:xfrm>
                      <a:off x="1620838" y="4522788"/>
                      <a:ext cx="407988" cy="141288"/>
                    </a:xfrm>
                    <a:custGeom>
                      <a:avLst/>
                      <a:gdLst>
                        <a:gd name="T0" fmla="*/ 45 w 257"/>
                        <a:gd name="T1" fmla="*/ 23 h 89"/>
                        <a:gd name="T2" fmla="*/ 45 w 257"/>
                        <a:gd name="T3" fmla="*/ 89 h 89"/>
                        <a:gd name="T4" fmla="*/ 257 w 257"/>
                        <a:gd name="T5" fmla="*/ 89 h 89"/>
                        <a:gd name="T6" fmla="*/ 179 w 257"/>
                        <a:gd name="T7" fmla="*/ 0 h 89"/>
                        <a:gd name="T8" fmla="*/ 0 w 257"/>
                        <a:gd name="T9" fmla="*/ 0 h 89"/>
                        <a:gd name="T10" fmla="*/ 45 w 257"/>
                        <a:gd name="T11" fmla="*/ 23 h 8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257" h="89">
                          <a:moveTo>
                            <a:pt x="45" y="23"/>
                          </a:moveTo>
                          <a:lnTo>
                            <a:pt x="45" y="89"/>
                          </a:lnTo>
                          <a:lnTo>
                            <a:pt x="257" y="89"/>
                          </a:lnTo>
                          <a:lnTo>
                            <a:pt x="179" y="0"/>
                          </a:lnTo>
                          <a:lnTo>
                            <a:pt x="0" y="0"/>
                          </a:lnTo>
                          <a:lnTo>
                            <a:pt x="45" y="23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21920" tIns="60960" rIns="121920" bIns="609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2400"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p:txBody>
                </p:sp>
                <p:sp>
                  <p:nvSpPr>
                    <p:cNvPr id="180" name="Rectangle 22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38313" y="4275138"/>
                      <a:ext cx="69850" cy="33338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21920" tIns="60960" rIns="121920" bIns="609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2400"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p:txBody>
                </p:sp>
                <p:sp>
                  <p:nvSpPr>
                    <p:cNvPr id="181" name="Freeform 2256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733551" y="4270376"/>
                      <a:ext cx="79375" cy="42863"/>
                    </a:xfrm>
                    <a:custGeom>
                      <a:avLst/>
                      <a:gdLst>
                        <a:gd name="T0" fmla="*/ 50 w 50"/>
                        <a:gd name="T1" fmla="*/ 27 h 27"/>
                        <a:gd name="T2" fmla="*/ 0 w 50"/>
                        <a:gd name="T3" fmla="*/ 27 h 27"/>
                        <a:gd name="T4" fmla="*/ 0 w 50"/>
                        <a:gd name="T5" fmla="*/ 0 h 27"/>
                        <a:gd name="T6" fmla="*/ 50 w 50"/>
                        <a:gd name="T7" fmla="*/ 0 h 27"/>
                        <a:gd name="T8" fmla="*/ 50 w 50"/>
                        <a:gd name="T9" fmla="*/ 27 h 27"/>
                        <a:gd name="T10" fmla="*/ 5 w 50"/>
                        <a:gd name="T11" fmla="*/ 22 h 27"/>
                        <a:gd name="T12" fmla="*/ 45 w 50"/>
                        <a:gd name="T13" fmla="*/ 22 h 27"/>
                        <a:gd name="T14" fmla="*/ 45 w 50"/>
                        <a:gd name="T15" fmla="*/ 6 h 27"/>
                        <a:gd name="T16" fmla="*/ 5 w 50"/>
                        <a:gd name="T17" fmla="*/ 6 h 27"/>
                        <a:gd name="T18" fmla="*/ 5 w 50"/>
                        <a:gd name="T19" fmla="*/ 22 h 2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50" h="27">
                          <a:moveTo>
                            <a:pt x="50" y="27"/>
                          </a:moveTo>
                          <a:lnTo>
                            <a:pt x="0" y="27"/>
                          </a:lnTo>
                          <a:lnTo>
                            <a:pt x="0" y="0"/>
                          </a:lnTo>
                          <a:lnTo>
                            <a:pt x="50" y="0"/>
                          </a:lnTo>
                          <a:lnTo>
                            <a:pt x="50" y="27"/>
                          </a:lnTo>
                          <a:close/>
                          <a:moveTo>
                            <a:pt x="5" y="22"/>
                          </a:moveTo>
                          <a:lnTo>
                            <a:pt x="45" y="22"/>
                          </a:lnTo>
                          <a:lnTo>
                            <a:pt x="45" y="6"/>
                          </a:lnTo>
                          <a:lnTo>
                            <a:pt x="5" y="6"/>
                          </a:lnTo>
                          <a:lnTo>
                            <a:pt x="5" y="22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21920" tIns="60960" rIns="121920" bIns="609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2400"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p:txBody>
                </p:sp>
                <p:sp>
                  <p:nvSpPr>
                    <p:cNvPr id="182" name="Rectangle 22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54176" y="4216401"/>
                      <a:ext cx="66675" cy="33338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21920" tIns="60960" rIns="121920" bIns="609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2400"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p:txBody>
                </p:sp>
                <p:sp>
                  <p:nvSpPr>
                    <p:cNvPr id="183" name="Freeform 2258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651001" y="4213226"/>
                      <a:ext cx="74613" cy="41275"/>
                    </a:xfrm>
                    <a:custGeom>
                      <a:avLst/>
                      <a:gdLst>
                        <a:gd name="T0" fmla="*/ 47 w 47"/>
                        <a:gd name="T1" fmla="*/ 26 h 26"/>
                        <a:gd name="T2" fmla="*/ 0 w 47"/>
                        <a:gd name="T3" fmla="*/ 26 h 26"/>
                        <a:gd name="T4" fmla="*/ 0 w 47"/>
                        <a:gd name="T5" fmla="*/ 0 h 26"/>
                        <a:gd name="T6" fmla="*/ 47 w 47"/>
                        <a:gd name="T7" fmla="*/ 0 h 26"/>
                        <a:gd name="T8" fmla="*/ 47 w 47"/>
                        <a:gd name="T9" fmla="*/ 26 h 26"/>
                        <a:gd name="T10" fmla="*/ 5 w 47"/>
                        <a:gd name="T11" fmla="*/ 21 h 26"/>
                        <a:gd name="T12" fmla="*/ 42 w 47"/>
                        <a:gd name="T13" fmla="*/ 21 h 26"/>
                        <a:gd name="T14" fmla="*/ 42 w 47"/>
                        <a:gd name="T15" fmla="*/ 5 h 26"/>
                        <a:gd name="T16" fmla="*/ 5 w 47"/>
                        <a:gd name="T17" fmla="*/ 5 h 26"/>
                        <a:gd name="T18" fmla="*/ 5 w 47"/>
                        <a:gd name="T19" fmla="*/ 21 h 2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47" h="26">
                          <a:moveTo>
                            <a:pt x="47" y="26"/>
                          </a:moveTo>
                          <a:lnTo>
                            <a:pt x="0" y="26"/>
                          </a:lnTo>
                          <a:lnTo>
                            <a:pt x="0" y="0"/>
                          </a:lnTo>
                          <a:lnTo>
                            <a:pt x="47" y="0"/>
                          </a:lnTo>
                          <a:lnTo>
                            <a:pt x="47" y="26"/>
                          </a:lnTo>
                          <a:close/>
                          <a:moveTo>
                            <a:pt x="5" y="21"/>
                          </a:moveTo>
                          <a:lnTo>
                            <a:pt x="42" y="21"/>
                          </a:lnTo>
                          <a:lnTo>
                            <a:pt x="42" y="5"/>
                          </a:lnTo>
                          <a:lnTo>
                            <a:pt x="5" y="5"/>
                          </a:lnTo>
                          <a:lnTo>
                            <a:pt x="5" y="21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21920" tIns="60960" rIns="121920" bIns="609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2400"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p:txBody>
                </p:sp>
                <p:sp>
                  <p:nvSpPr>
                    <p:cNvPr id="184" name="Rectangle 22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71626" y="4279901"/>
                      <a:ext cx="71438" cy="33338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21920" tIns="60960" rIns="121920" bIns="609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2400"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p:txBody>
                </p:sp>
                <p:sp>
                  <p:nvSpPr>
                    <p:cNvPr id="185" name="Freeform 2260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566863" y="4275138"/>
                      <a:ext cx="79375" cy="41275"/>
                    </a:xfrm>
                    <a:custGeom>
                      <a:avLst/>
                      <a:gdLst>
                        <a:gd name="T0" fmla="*/ 50 w 50"/>
                        <a:gd name="T1" fmla="*/ 26 h 26"/>
                        <a:gd name="T2" fmla="*/ 0 w 50"/>
                        <a:gd name="T3" fmla="*/ 26 h 26"/>
                        <a:gd name="T4" fmla="*/ 0 w 50"/>
                        <a:gd name="T5" fmla="*/ 0 h 26"/>
                        <a:gd name="T6" fmla="*/ 50 w 50"/>
                        <a:gd name="T7" fmla="*/ 0 h 26"/>
                        <a:gd name="T8" fmla="*/ 50 w 50"/>
                        <a:gd name="T9" fmla="*/ 26 h 26"/>
                        <a:gd name="T10" fmla="*/ 6 w 50"/>
                        <a:gd name="T11" fmla="*/ 21 h 26"/>
                        <a:gd name="T12" fmla="*/ 45 w 50"/>
                        <a:gd name="T13" fmla="*/ 21 h 26"/>
                        <a:gd name="T14" fmla="*/ 45 w 50"/>
                        <a:gd name="T15" fmla="*/ 5 h 26"/>
                        <a:gd name="T16" fmla="*/ 6 w 50"/>
                        <a:gd name="T17" fmla="*/ 5 h 26"/>
                        <a:gd name="T18" fmla="*/ 6 w 50"/>
                        <a:gd name="T19" fmla="*/ 21 h 2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50" h="26">
                          <a:moveTo>
                            <a:pt x="50" y="26"/>
                          </a:moveTo>
                          <a:lnTo>
                            <a:pt x="0" y="26"/>
                          </a:lnTo>
                          <a:lnTo>
                            <a:pt x="0" y="0"/>
                          </a:lnTo>
                          <a:lnTo>
                            <a:pt x="50" y="0"/>
                          </a:lnTo>
                          <a:lnTo>
                            <a:pt x="50" y="26"/>
                          </a:lnTo>
                          <a:close/>
                          <a:moveTo>
                            <a:pt x="6" y="21"/>
                          </a:moveTo>
                          <a:lnTo>
                            <a:pt x="45" y="21"/>
                          </a:lnTo>
                          <a:lnTo>
                            <a:pt x="45" y="5"/>
                          </a:lnTo>
                          <a:lnTo>
                            <a:pt x="6" y="5"/>
                          </a:lnTo>
                          <a:lnTo>
                            <a:pt x="6" y="21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21920" tIns="60960" rIns="121920" bIns="609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2400"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p:txBody>
                </p:sp>
              </p:grpSp>
              <p:sp>
                <p:nvSpPr>
                  <p:cNvPr id="174" name="Freeform 2264"/>
                  <p:cNvSpPr>
                    <a:spLocks noEditPoints="1"/>
                  </p:cNvSpPr>
                  <p:nvPr/>
                </p:nvSpPr>
                <p:spPr bwMode="auto">
                  <a:xfrm>
                    <a:off x="1262662" y="3187550"/>
                    <a:ext cx="480664" cy="528372"/>
                  </a:xfrm>
                  <a:custGeom>
                    <a:avLst/>
                    <a:gdLst>
                      <a:gd name="T0" fmla="*/ 115 w 154"/>
                      <a:gd name="T1" fmla="*/ 84 h 168"/>
                      <a:gd name="T2" fmla="*/ 154 w 154"/>
                      <a:gd name="T3" fmla="*/ 104 h 168"/>
                      <a:gd name="T4" fmla="*/ 154 w 154"/>
                      <a:gd name="T5" fmla="*/ 168 h 168"/>
                      <a:gd name="T6" fmla="*/ 0 w 154"/>
                      <a:gd name="T7" fmla="*/ 168 h 168"/>
                      <a:gd name="T8" fmla="*/ 0 w 154"/>
                      <a:gd name="T9" fmla="*/ 104 h 168"/>
                      <a:gd name="T10" fmla="*/ 39 w 154"/>
                      <a:gd name="T11" fmla="*/ 84 h 168"/>
                      <a:gd name="T12" fmla="*/ 77 w 154"/>
                      <a:gd name="T13" fmla="*/ 100 h 168"/>
                      <a:gd name="T14" fmla="*/ 115 w 154"/>
                      <a:gd name="T15" fmla="*/ 84 h 168"/>
                      <a:gd name="T16" fmla="*/ 77 w 154"/>
                      <a:gd name="T17" fmla="*/ 0 h 168"/>
                      <a:gd name="T18" fmla="*/ 123 w 154"/>
                      <a:gd name="T19" fmla="*/ 46 h 168"/>
                      <a:gd name="T20" fmla="*/ 77 w 154"/>
                      <a:gd name="T21" fmla="*/ 93 h 168"/>
                      <a:gd name="T22" fmla="*/ 31 w 154"/>
                      <a:gd name="T23" fmla="*/ 46 h 168"/>
                      <a:gd name="T24" fmla="*/ 77 w 154"/>
                      <a:gd name="T25" fmla="*/ 0 h 1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54" h="168">
                        <a:moveTo>
                          <a:pt x="115" y="84"/>
                        </a:moveTo>
                        <a:cubicBezTo>
                          <a:pt x="154" y="104"/>
                          <a:pt x="154" y="104"/>
                          <a:pt x="154" y="104"/>
                        </a:cubicBezTo>
                        <a:cubicBezTo>
                          <a:pt x="154" y="168"/>
                          <a:pt x="154" y="168"/>
                          <a:pt x="154" y="168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04"/>
                          <a:pt x="0" y="104"/>
                          <a:pt x="0" y="104"/>
                        </a:cubicBezTo>
                        <a:cubicBezTo>
                          <a:pt x="39" y="84"/>
                          <a:pt x="39" y="84"/>
                          <a:pt x="39" y="84"/>
                        </a:cubicBezTo>
                        <a:cubicBezTo>
                          <a:pt x="49" y="94"/>
                          <a:pt x="62" y="100"/>
                          <a:pt x="77" y="100"/>
                        </a:cubicBezTo>
                        <a:cubicBezTo>
                          <a:pt x="92" y="100"/>
                          <a:pt x="105" y="94"/>
                          <a:pt x="115" y="84"/>
                        </a:cubicBezTo>
                        <a:close/>
                        <a:moveTo>
                          <a:pt x="77" y="0"/>
                        </a:moveTo>
                        <a:cubicBezTo>
                          <a:pt x="103" y="0"/>
                          <a:pt x="123" y="21"/>
                          <a:pt x="123" y="46"/>
                        </a:cubicBezTo>
                        <a:cubicBezTo>
                          <a:pt x="123" y="72"/>
                          <a:pt x="103" y="93"/>
                          <a:pt x="77" y="93"/>
                        </a:cubicBezTo>
                        <a:cubicBezTo>
                          <a:pt x="52" y="93"/>
                          <a:pt x="31" y="72"/>
                          <a:pt x="31" y="46"/>
                        </a:cubicBezTo>
                        <a:cubicBezTo>
                          <a:pt x="31" y="21"/>
                          <a:pt x="52" y="0"/>
                          <a:pt x="77" y="0"/>
                        </a:cubicBezTo>
                        <a:close/>
                      </a:path>
                    </a:pathLst>
                  </a:custGeom>
                  <a:solidFill>
                    <a:srgbClr val="242A7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400">
                      <a:latin typeface="Century Gothic" charset="0"/>
                      <a:ea typeface="Century Gothic" charset="0"/>
                      <a:cs typeface="Century Gothic" charset="0"/>
                    </a:endParaRPr>
                  </a:p>
                </p:txBody>
              </p:sp>
            </p:grpSp>
            <p:sp>
              <p:nvSpPr>
                <p:cNvPr id="158" name="Round Diagonal Corner Rectangle 157"/>
                <p:cNvSpPr/>
                <p:nvPr/>
              </p:nvSpPr>
              <p:spPr>
                <a:xfrm>
                  <a:off x="4209187" y="2516653"/>
                  <a:ext cx="1320800" cy="795867"/>
                </a:xfrm>
                <a:prstGeom prst="round2DiagRect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100" dirty="0"/>
                    <a:t>Data Discovery &amp; Classification Server </a:t>
                  </a:r>
                </a:p>
              </p:txBody>
            </p: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748B7E27-E69F-B248-B31D-8CB529EEAD52}"/>
                    </a:ext>
                  </a:extLst>
                </p:cNvPr>
                <p:cNvGrpSpPr/>
                <p:nvPr/>
              </p:nvGrpSpPr>
              <p:grpSpPr>
                <a:xfrm>
                  <a:off x="4382975" y="2147684"/>
                  <a:ext cx="973225" cy="341318"/>
                  <a:chOff x="5009210" y="3306969"/>
                  <a:chExt cx="2372736" cy="832139"/>
                </a:xfrm>
              </p:grpSpPr>
              <p:sp>
                <p:nvSpPr>
                  <p:cNvPr id="161" name="Rectangle 160">
                    <a:extLst>
                      <a:ext uri="{FF2B5EF4-FFF2-40B4-BE49-F238E27FC236}">
                        <a16:creationId xmlns:a16="http://schemas.microsoft.com/office/drawing/2014/main" id="{A18E8AB1-A11B-DB4D-ADE6-5C7892324D65}"/>
                      </a:ext>
                    </a:extLst>
                  </p:cNvPr>
                  <p:cNvSpPr/>
                  <p:nvPr/>
                </p:nvSpPr>
                <p:spPr>
                  <a:xfrm>
                    <a:off x="5009210" y="3306969"/>
                    <a:ext cx="2372736" cy="832139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sp>
                <p:nvSpPr>
                  <p:cNvPr id="162" name="Oval 161">
                    <a:extLst>
                      <a:ext uri="{FF2B5EF4-FFF2-40B4-BE49-F238E27FC236}">
                        <a16:creationId xmlns:a16="http://schemas.microsoft.com/office/drawing/2014/main" id="{18CBD49D-5CC5-BD45-A5AF-52A2E8499C3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092902" y="4000744"/>
                    <a:ext cx="54864" cy="5486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sp>
                <p:nvSpPr>
                  <p:cNvPr id="163" name="Oval 162">
                    <a:extLst>
                      <a:ext uri="{FF2B5EF4-FFF2-40B4-BE49-F238E27FC236}">
                        <a16:creationId xmlns:a16="http://schemas.microsoft.com/office/drawing/2014/main" id="{8850799B-B541-EF4D-B620-B6F1684AE33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187856" y="4000744"/>
                    <a:ext cx="54864" cy="5486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sp>
                <p:nvSpPr>
                  <p:cNvPr id="164" name="Rectangle 163">
                    <a:extLst>
                      <a:ext uri="{FF2B5EF4-FFF2-40B4-BE49-F238E27FC236}">
                        <a16:creationId xmlns:a16="http://schemas.microsoft.com/office/drawing/2014/main" id="{DE5A80B0-9005-A24E-B092-43C21CCD0CB5}"/>
                      </a:ext>
                    </a:extLst>
                  </p:cNvPr>
                  <p:cNvSpPr/>
                  <p:nvPr/>
                </p:nvSpPr>
                <p:spPr>
                  <a:xfrm>
                    <a:off x="5298762" y="3380737"/>
                    <a:ext cx="153198" cy="68460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sp>
                <p:nvSpPr>
                  <p:cNvPr id="165" name="Rectangle 164">
                    <a:extLst>
                      <a:ext uri="{FF2B5EF4-FFF2-40B4-BE49-F238E27FC236}">
                        <a16:creationId xmlns:a16="http://schemas.microsoft.com/office/drawing/2014/main" id="{97E509D3-1DE5-EC4E-8EC7-878ED01E3A47}"/>
                      </a:ext>
                    </a:extLst>
                  </p:cNvPr>
                  <p:cNvSpPr/>
                  <p:nvPr/>
                </p:nvSpPr>
                <p:spPr>
                  <a:xfrm>
                    <a:off x="5516092" y="3380737"/>
                    <a:ext cx="153198" cy="68460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sp>
                <p:nvSpPr>
                  <p:cNvPr id="166" name="Rectangle 165">
                    <a:extLst>
                      <a:ext uri="{FF2B5EF4-FFF2-40B4-BE49-F238E27FC236}">
                        <a16:creationId xmlns:a16="http://schemas.microsoft.com/office/drawing/2014/main" id="{70DAFB6A-622A-FC46-BE2D-FBA43BD1155C}"/>
                      </a:ext>
                    </a:extLst>
                  </p:cNvPr>
                  <p:cNvSpPr/>
                  <p:nvPr/>
                </p:nvSpPr>
                <p:spPr>
                  <a:xfrm>
                    <a:off x="5733422" y="3380737"/>
                    <a:ext cx="153198" cy="68460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sp>
                <p:nvSpPr>
                  <p:cNvPr id="167" name="Rectangle 166">
                    <a:extLst>
                      <a:ext uri="{FF2B5EF4-FFF2-40B4-BE49-F238E27FC236}">
                        <a16:creationId xmlns:a16="http://schemas.microsoft.com/office/drawing/2014/main" id="{95D1AD55-E341-C046-9995-C15C408C8575}"/>
                      </a:ext>
                    </a:extLst>
                  </p:cNvPr>
                  <p:cNvSpPr/>
                  <p:nvPr/>
                </p:nvSpPr>
                <p:spPr>
                  <a:xfrm>
                    <a:off x="5950751" y="3366598"/>
                    <a:ext cx="151513" cy="68460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</p:grpSp>
            <p:cxnSp>
              <p:nvCxnSpPr>
                <p:cNvPr id="160" name="Straight Arrow Connector 159"/>
                <p:cNvCxnSpPr>
                  <a:endCxn id="158" idx="2"/>
                </p:cNvCxnSpPr>
                <p:nvPr/>
              </p:nvCxnSpPr>
              <p:spPr>
                <a:xfrm>
                  <a:off x="3632445" y="2914587"/>
                  <a:ext cx="576742" cy="0"/>
                </a:xfrm>
                <a:prstGeom prst="straightConnector1">
                  <a:avLst/>
                </a:prstGeom>
                <a:ln w="15875" cmpd="sng">
                  <a:solidFill>
                    <a:schemeClr val="bg2"/>
                  </a:solidFill>
                  <a:prstDash val="sysDash"/>
                  <a:headEnd type="triangl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262250507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itle 1"/>
          <p:cNvSpPr txBox="1">
            <a:spLocks noGrp="1"/>
          </p:cNvSpPr>
          <p:nvPr>
            <p:ph type="ctrTitle"/>
          </p:nvPr>
        </p:nvSpPr>
        <p:spPr>
          <a:xfrm>
            <a:off x="1764131" y="1503218"/>
            <a:ext cx="9199434" cy="2329873"/>
          </a:xfrm>
          <a:prstGeom prst="rect">
            <a:avLst/>
          </a:prstGeom>
          <a:solidFill>
            <a:srgbClr val="E7E6E6"/>
          </a:solidFill>
        </p:spPr>
        <p:txBody>
          <a:bodyPr anchor="ctr"/>
          <a:lstStyle>
            <a:lvl1pPr>
              <a:lnSpc>
                <a:spcPct val="100000"/>
              </a:lnSpc>
              <a:spcBef>
                <a:spcPts val="4200"/>
              </a:spcBef>
              <a:defRPr sz="4900"/>
            </a:lvl1pPr>
          </a:lstStyle>
          <a:p>
            <a:r>
              <a:rPr lang="en-US" dirty="0"/>
              <a:t> </a:t>
            </a:r>
            <a:endParaRPr dirty="0"/>
          </a:p>
        </p:txBody>
      </p:sp>
      <p:sp>
        <p:nvSpPr>
          <p:cNvPr id="104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1764131" y="3833091"/>
            <a:ext cx="9199434" cy="1521692"/>
          </a:xfrm>
          <a:prstGeom prst="rect">
            <a:avLst/>
          </a:prstGeom>
          <a:solidFill>
            <a:srgbClr val="E7E6E6"/>
          </a:solidFill>
        </p:spPr>
        <p:txBody>
          <a:bodyPr anchor="ctr"/>
          <a:lstStyle/>
          <a:p>
            <a:r>
              <a:rPr lang="en-US" dirty="0"/>
              <a:t>Sue Yorkovich – </a:t>
            </a:r>
            <a:r>
              <a:rPr lang="en-US" dirty="0">
                <a:hlinkClick r:id="rId2"/>
              </a:rPr>
              <a:t>susan.yorkovich@thalesgroup.com</a:t>
            </a:r>
            <a:r>
              <a:rPr lang="en-US" dirty="0"/>
              <a:t>  </a:t>
            </a:r>
          </a:p>
          <a:p>
            <a:r>
              <a:rPr lang="en-US"/>
              <a:t>Stephen O’Connor - </a:t>
            </a:r>
            <a:r>
              <a:rPr lang="en-US">
                <a:hlinkClick r:id="rId3"/>
              </a:rPr>
              <a:t>stephen-s.oconnor@thalesgroup.com</a:t>
            </a:r>
            <a:r>
              <a:rPr lang="en-US"/>
              <a:t>	</a:t>
            </a:r>
            <a:endParaRPr lang="en-US" dirty="0"/>
          </a:p>
        </p:txBody>
      </p:sp>
      <p:grpSp>
        <p:nvGrpSpPr>
          <p:cNvPr id="108" name="Group 11"/>
          <p:cNvGrpSpPr/>
          <p:nvPr/>
        </p:nvGrpSpPr>
        <p:grpSpPr>
          <a:xfrm>
            <a:off x="-9237" y="1503217"/>
            <a:ext cx="1773368" cy="3851566"/>
            <a:chOff x="0" y="0"/>
            <a:chExt cx="1773366" cy="3851564"/>
          </a:xfrm>
        </p:grpSpPr>
        <p:sp>
          <p:nvSpPr>
            <p:cNvPr id="105" name="Rectangle 3"/>
            <p:cNvSpPr/>
            <p:nvPr/>
          </p:nvSpPr>
          <p:spPr>
            <a:xfrm>
              <a:off x="0" y="-1"/>
              <a:ext cx="1006763" cy="3851566"/>
            </a:xfrm>
            <a:prstGeom prst="rect">
              <a:avLst/>
            </a:prstGeom>
            <a:solidFill>
              <a:srgbClr val="0064A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6" name="Rectangle 4"/>
            <p:cNvSpPr/>
            <p:nvPr/>
          </p:nvSpPr>
          <p:spPr>
            <a:xfrm>
              <a:off x="1403919" y="-1"/>
              <a:ext cx="369448" cy="3851566"/>
            </a:xfrm>
            <a:prstGeom prst="rect">
              <a:avLst/>
            </a:prstGeom>
            <a:solidFill>
              <a:srgbClr val="3499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7" name="Rectangle 5"/>
            <p:cNvSpPr/>
            <p:nvPr/>
          </p:nvSpPr>
          <p:spPr>
            <a:xfrm>
              <a:off x="1006762" y="-1"/>
              <a:ext cx="221676" cy="3851566"/>
            </a:xfrm>
            <a:prstGeom prst="rect">
              <a:avLst/>
            </a:prstGeom>
            <a:solidFill>
              <a:srgbClr val="F68F1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109" name="Content Placeholder 16" descr="Content Placeholder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236" y="261237"/>
            <a:ext cx="3810535" cy="10034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705" y="2110047"/>
            <a:ext cx="6035642" cy="19615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64245" y="1686842"/>
            <a:ext cx="307717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LinkedIn – Crypto &amp; Cocktails</a:t>
            </a:r>
          </a:p>
        </p:txBody>
      </p:sp>
    </p:spTree>
    <p:extLst>
      <p:ext uri="{BB962C8B-B14F-4D97-AF65-F5344CB8AC3E}">
        <p14:creationId xmlns:p14="http://schemas.microsoft.com/office/powerpoint/2010/main" val="323276308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itle 1"/>
          <p:cNvSpPr txBox="1">
            <a:spLocks noGrp="1"/>
          </p:cNvSpPr>
          <p:nvPr>
            <p:ph type="ctrTitle"/>
          </p:nvPr>
        </p:nvSpPr>
        <p:spPr>
          <a:xfrm>
            <a:off x="1764130" y="1503216"/>
            <a:ext cx="9199434" cy="2329870"/>
          </a:xfrm>
          <a:prstGeom prst="rect">
            <a:avLst/>
          </a:prstGeom>
          <a:solidFill>
            <a:srgbClr val="E7E6E6"/>
          </a:solidFill>
        </p:spPr>
        <p:txBody>
          <a:bodyPr anchor="ctr">
            <a:normAutofit/>
          </a:bodyPr>
          <a:lstStyle>
            <a:lvl1pPr>
              <a:lnSpc>
                <a:spcPct val="100000"/>
              </a:lnSpc>
              <a:spcBef>
                <a:spcPts val="4200"/>
              </a:spcBef>
              <a:defRPr sz="4900"/>
            </a:lvl1pPr>
          </a:lstStyle>
          <a:p>
            <a:r>
              <a:rPr lang="en-US" sz="100" dirty="0"/>
              <a:t>.</a:t>
            </a:r>
            <a:endParaRPr sz="100" dirty="0"/>
          </a:p>
        </p:txBody>
      </p:sp>
      <p:sp>
        <p:nvSpPr>
          <p:cNvPr id="104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1764131" y="3833090"/>
            <a:ext cx="9199434" cy="1948278"/>
          </a:xfrm>
          <a:prstGeom prst="rect">
            <a:avLst/>
          </a:prstGeom>
          <a:solidFill>
            <a:srgbClr val="E7E6E6"/>
          </a:solidFill>
        </p:spPr>
        <p:txBody>
          <a:bodyPr anchor="ctr"/>
          <a:lstStyle/>
          <a:p>
            <a:r>
              <a:rPr lang="en-US" dirty="0"/>
              <a:t>Mark Pedersen – Regional Account Manager</a:t>
            </a:r>
          </a:p>
          <a:p>
            <a:r>
              <a:rPr lang="en-US" dirty="0"/>
              <a:t>Jim Sellinger – Regional Account Manager</a:t>
            </a:r>
          </a:p>
          <a:p>
            <a:r>
              <a:rPr lang="en-US" dirty="0"/>
              <a:t>Jerry Ramlet – Regional Account Manager</a:t>
            </a:r>
            <a:endParaRPr dirty="0"/>
          </a:p>
        </p:txBody>
      </p:sp>
      <p:grpSp>
        <p:nvGrpSpPr>
          <p:cNvPr id="108" name="Group 11"/>
          <p:cNvGrpSpPr/>
          <p:nvPr/>
        </p:nvGrpSpPr>
        <p:grpSpPr>
          <a:xfrm>
            <a:off x="-9237" y="1503216"/>
            <a:ext cx="1773368" cy="4278151"/>
            <a:chOff x="0" y="0"/>
            <a:chExt cx="1773366" cy="3851564"/>
          </a:xfrm>
        </p:grpSpPr>
        <p:sp>
          <p:nvSpPr>
            <p:cNvPr id="105" name="Rectangle 3"/>
            <p:cNvSpPr/>
            <p:nvPr/>
          </p:nvSpPr>
          <p:spPr>
            <a:xfrm>
              <a:off x="0" y="-1"/>
              <a:ext cx="1006763" cy="3851566"/>
            </a:xfrm>
            <a:prstGeom prst="rect">
              <a:avLst/>
            </a:prstGeom>
            <a:solidFill>
              <a:srgbClr val="0064A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6" name="Rectangle 4"/>
            <p:cNvSpPr/>
            <p:nvPr/>
          </p:nvSpPr>
          <p:spPr>
            <a:xfrm>
              <a:off x="1403919" y="-1"/>
              <a:ext cx="369448" cy="3851566"/>
            </a:xfrm>
            <a:prstGeom prst="rect">
              <a:avLst/>
            </a:prstGeom>
            <a:solidFill>
              <a:srgbClr val="3499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7" name="Rectangle 5"/>
            <p:cNvSpPr/>
            <p:nvPr/>
          </p:nvSpPr>
          <p:spPr>
            <a:xfrm>
              <a:off x="1006762" y="-1"/>
              <a:ext cx="221676" cy="3851566"/>
            </a:xfrm>
            <a:prstGeom prst="rect">
              <a:avLst/>
            </a:prstGeom>
            <a:solidFill>
              <a:srgbClr val="F68F1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109" name="Content Placeholder 16" descr="Content Placeholder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36" y="261237"/>
            <a:ext cx="3810535" cy="10034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icture 11" descr="TRM-logo_CMYK.eps">
            <a:extLst>
              <a:ext uri="{FF2B5EF4-FFF2-40B4-BE49-F238E27FC236}">
                <a16:creationId xmlns:a16="http://schemas.microsoft.com/office/drawing/2014/main" id="{4E794E6B-47BC-9046-990C-C7EE032194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332" y="1867718"/>
            <a:ext cx="5801032" cy="181747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Footer Placeholder 3"/>
          <p:cNvSpPr txBox="1"/>
          <p:nvPr/>
        </p:nvSpPr>
        <p:spPr>
          <a:xfrm>
            <a:off x="4084319" y="6543010"/>
            <a:ext cx="4023362" cy="225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100">
                <a:solidFill>
                  <a:srgbClr val="888888"/>
                </a:solidFill>
              </a:defRPr>
            </a:lvl1pPr>
          </a:lstStyle>
          <a:p>
            <a:r>
              <a:t>CONFIDENTIAL  |  ©2019 CSA MN Chapter</a:t>
            </a:r>
          </a:p>
        </p:txBody>
      </p:sp>
      <p:sp>
        <p:nvSpPr>
          <p:cNvPr id="113" name="Title 1"/>
          <p:cNvSpPr txBox="1">
            <a:spLocks noGrp="1"/>
          </p:cNvSpPr>
          <p:nvPr>
            <p:ph type="title"/>
          </p:nvPr>
        </p:nvSpPr>
        <p:spPr>
          <a:xfrm>
            <a:off x="838201" y="209698"/>
            <a:ext cx="10515600" cy="114441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95527">
              <a:defRPr sz="3393"/>
            </a:lvl1pPr>
          </a:lstStyle>
          <a:p>
            <a:r>
              <a:rPr lang="en-US" sz="4800" kern="1200" dirty="0">
                <a:solidFill>
                  <a:srgbClr val="D71920"/>
                </a:solidFill>
                <a:latin typeface="Calibri"/>
                <a:ea typeface="ＭＳ Ｐゴシック" charset="-128"/>
                <a:cs typeface="Calibri"/>
              </a:rPr>
              <a:t>Trend Micro Cloud One</a:t>
            </a:r>
            <a:r>
              <a:rPr lang="en-US" sz="4800" kern="1200" baseline="30000" dirty="0">
                <a:solidFill>
                  <a:srgbClr val="D71920"/>
                </a:solidFill>
                <a:latin typeface="Calibri"/>
                <a:ea typeface="ＭＳ Ｐゴシック" charset="-128"/>
                <a:cs typeface="Calibri"/>
              </a:rPr>
              <a:t>™️</a:t>
            </a:r>
            <a:br>
              <a:rPr lang="en-US" sz="4800" kern="1200" baseline="30000" dirty="0">
                <a:solidFill>
                  <a:srgbClr val="D71920"/>
                </a:solidFill>
                <a:latin typeface="Calibri"/>
                <a:ea typeface="ＭＳ Ｐゴシック" charset="-128"/>
                <a:cs typeface="Calibri"/>
              </a:rPr>
            </a:br>
            <a:r>
              <a:rPr lang="en-US" sz="3200" i="1" kern="1200" dirty="0">
                <a:solidFill>
                  <a:srgbClr val="00A4E4"/>
                </a:solidFill>
                <a:latin typeface="Calibri"/>
                <a:ea typeface="ＭＳ Ｐゴシック" charset="-128"/>
                <a:cs typeface="Calibri"/>
              </a:rPr>
              <a:t>Security Services Platform for Cloud Builders</a:t>
            </a:r>
            <a:endParaRPr dirty="0"/>
          </a:p>
        </p:txBody>
      </p:sp>
      <p:sp>
        <p:nvSpPr>
          <p:cNvPr id="114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178855" y="6543010"/>
            <a:ext cx="174946" cy="22570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115" name="Rectangle 6"/>
          <p:cNvSpPr/>
          <p:nvPr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F68F1E"/>
          </a:solidFill>
          <a:ln w="12700">
            <a:solidFill>
              <a:srgbClr val="F68F1E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6" name="Straight Connector 18"/>
          <p:cNvSpPr/>
          <p:nvPr/>
        </p:nvSpPr>
        <p:spPr>
          <a:xfrm>
            <a:off x="889551" y="889552"/>
            <a:ext cx="5206450" cy="1"/>
          </a:xfrm>
          <a:prstGeom prst="line">
            <a:avLst/>
          </a:prstGeom>
          <a:ln w="19050">
            <a:solidFill>
              <a:schemeClr val="accent3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7" name="Content Placeholder 2"/>
          <p:cNvSpPr txBox="1"/>
          <p:nvPr/>
        </p:nvSpPr>
        <p:spPr>
          <a:xfrm flipV="1">
            <a:off x="883919" y="2309957"/>
            <a:ext cx="9267910" cy="2478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 fontScale="47500" lnSpcReduction="20000"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400"/>
            </a:lvl1pPr>
          </a:lstStyle>
          <a:p>
            <a:pPr marL="0" indent="0">
              <a:buNone/>
            </a:pPr>
            <a:endParaRPr sz="2800" dirty="0"/>
          </a:p>
        </p:txBody>
      </p:sp>
      <p:pic>
        <p:nvPicPr>
          <p:cNvPr id="118" name="Content Placeholder 16" descr="Content Placeholder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5767" y="209698"/>
            <a:ext cx="2845152" cy="7492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2573"/>
            <a:ext cx="12192000" cy="532542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4288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sz="4800" kern="1200" dirty="0">
                <a:solidFill>
                  <a:srgbClr val="D71920"/>
                </a:solidFill>
                <a:latin typeface="Calibri"/>
                <a:ea typeface="ＭＳ Ｐゴシック" charset="-128"/>
                <a:cs typeface="Calibri"/>
              </a:rPr>
              <a:t>Cloud One – Conformity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12192000" cy="5638800"/>
          </a:xfrm>
          <a:prstGeom prst="rect">
            <a:avLst/>
          </a:prstGeom>
        </p:spPr>
      </p:pic>
      <p:pic>
        <p:nvPicPr>
          <p:cNvPr id="5" name="Content Placeholder 16" descr="Content Placeholder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5767" y="209698"/>
            <a:ext cx="2845152" cy="74922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5998219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itle 1"/>
          <p:cNvSpPr txBox="1">
            <a:spLocks noGrp="1"/>
          </p:cNvSpPr>
          <p:nvPr>
            <p:ph type="ctrTitle"/>
          </p:nvPr>
        </p:nvSpPr>
        <p:spPr>
          <a:xfrm>
            <a:off x="1764131" y="1503218"/>
            <a:ext cx="9199434" cy="2329873"/>
          </a:xfrm>
          <a:prstGeom prst="rect">
            <a:avLst/>
          </a:prstGeom>
          <a:solidFill>
            <a:srgbClr val="E7E6E6"/>
          </a:solidFill>
        </p:spPr>
        <p:txBody>
          <a:bodyPr anchor="ctr"/>
          <a:lstStyle>
            <a:lvl1pPr>
              <a:lnSpc>
                <a:spcPct val="100000"/>
              </a:lnSpc>
              <a:spcBef>
                <a:spcPts val="4200"/>
              </a:spcBef>
              <a:defRPr sz="4900"/>
            </a:lvl1pPr>
          </a:lstStyle>
          <a:p>
            <a:r>
              <a:rPr lang="en-US" dirty="0"/>
              <a:t>ORock Technologies, Inc.</a:t>
            </a:r>
            <a:endParaRPr dirty="0"/>
          </a:p>
        </p:txBody>
      </p:sp>
      <p:sp>
        <p:nvSpPr>
          <p:cNvPr id="104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1764131" y="3833090"/>
            <a:ext cx="9199434" cy="1521693"/>
          </a:xfrm>
          <a:prstGeom prst="rect">
            <a:avLst/>
          </a:prstGeom>
          <a:solidFill>
            <a:srgbClr val="E7E6E6"/>
          </a:solidFill>
        </p:spPr>
        <p:txBody>
          <a:bodyPr anchor="ctr"/>
          <a:lstStyle/>
          <a:p>
            <a:r>
              <a:rPr lang="en-US" dirty="0">
                <a:hlinkClick r:id="rId2"/>
              </a:rPr>
              <a:t>www.orocktech.com</a:t>
            </a:r>
            <a:r>
              <a:rPr lang="en-US" dirty="0"/>
              <a:t> | (571) 386-0201 | </a:t>
            </a:r>
            <a:r>
              <a:rPr lang="en-US" dirty="0">
                <a:hlinkClick r:id="rId3"/>
              </a:rPr>
              <a:t>sales@orocktech.com</a:t>
            </a:r>
            <a:endParaRPr dirty="0"/>
          </a:p>
        </p:txBody>
      </p:sp>
      <p:grpSp>
        <p:nvGrpSpPr>
          <p:cNvPr id="108" name="Group 11"/>
          <p:cNvGrpSpPr/>
          <p:nvPr/>
        </p:nvGrpSpPr>
        <p:grpSpPr>
          <a:xfrm>
            <a:off x="-9237" y="1503217"/>
            <a:ext cx="1773368" cy="3851566"/>
            <a:chOff x="0" y="0"/>
            <a:chExt cx="1773366" cy="3851564"/>
          </a:xfrm>
        </p:grpSpPr>
        <p:sp>
          <p:nvSpPr>
            <p:cNvPr id="105" name="Rectangle 3"/>
            <p:cNvSpPr/>
            <p:nvPr/>
          </p:nvSpPr>
          <p:spPr>
            <a:xfrm>
              <a:off x="0" y="-1"/>
              <a:ext cx="1006763" cy="3851566"/>
            </a:xfrm>
            <a:prstGeom prst="rect">
              <a:avLst/>
            </a:prstGeom>
            <a:solidFill>
              <a:srgbClr val="0064A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06" name="Rectangle 4"/>
            <p:cNvSpPr/>
            <p:nvPr/>
          </p:nvSpPr>
          <p:spPr>
            <a:xfrm>
              <a:off x="1403919" y="-1"/>
              <a:ext cx="369448" cy="3851566"/>
            </a:xfrm>
            <a:prstGeom prst="rect">
              <a:avLst/>
            </a:prstGeom>
            <a:solidFill>
              <a:srgbClr val="3499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07" name="Rectangle 5"/>
            <p:cNvSpPr/>
            <p:nvPr/>
          </p:nvSpPr>
          <p:spPr>
            <a:xfrm>
              <a:off x="1006762" y="-1"/>
              <a:ext cx="221676" cy="3851566"/>
            </a:xfrm>
            <a:prstGeom prst="rect">
              <a:avLst/>
            </a:prstGeom>
            <a:solidFill>
              <a:srgbClr val="F68F1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pic>
        <p:nvPicPr>
          <p:cNvPr id="109" name="Content Placeholder 16" descr="Content Placeholder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236" y="261237"/>
            <a:ext cx="3810535" cy="1003441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24F6DA-14B6-42C1-A249-A9B922AA93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227" y="3162029"/>
            <a:ext cx="2671196" cy="95460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B25354B3-C0DE-B742-8D79-5DECA012245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58" y="1326995"/>
            <a:ext cx="4204009" cy="4204009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6A413F58-4592-3B4F-8CED-D3ACBEBE48C2}"/>
              </a:ext>
            </a:extLst>
          </p:cNvPr>
          <p:cNvSpPr/>
          <p:nvPr/>
        </p:nvSpPr>
        <p:spPr>
          <a:xfrm>
            <a:off x="5040020" y="1182874"/>
            <a:ext cx="6489541" cy="1248884"/>
          </a:xfrm>
          <a:custGeom>
            <a:avLst/>
            <a:gdLst>
              <a:gd name="connsiteX0" fmla="*/ 0 w 13692642"/>
              <a:gd name="connsiteY0" fmla="*/ 0 h 2497765"/>
              <a:gd name="connsiteX1" fmla="*/ 12443760 w 13692642"/>
              <a:gd name="connsiteY1" fmla="*/ 0 h 2497765"/>
              <a:gd name="connsiteX2" fmla="*/ 13692642 w 13692642"/>
              <a:gd name="connsiteY2" fmla="*/ 1248883 h 2497765"/>
              <a:gd name="connsiteX3" fmla="*/ 12443760 w 13692642"/>
              <a:gd name="connsiteY3" fmla="*/ 2497765 h 2497765"/>
              <a:gd name="connsiteX4" fmla="*/ 0 w 13692642"/>
              <a:gd name="connsiteY4" fmla="*/ 2497765 h 2497765"/>
              <a:gd name="connsiteX5" fmla="*/ 0 w 13692642"/>
              <a:gd name="connsiteY5" fmla="*/ 0 h 249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92642" h="2497765">
                <a:moveTo>
                  <a:pt x="13692642" y="2497764"/>
                </a:moveTo>
                <a:lnTo>
                  <a:pt x="1248882" y="2497764"/>
                </a:lnTo>
                <a:lnTo>
                  <a:pt x="0" y="1248882"/>
                </a:lnTo>
                <a:lnTo>
                  <a:pt x="1248882" y="1"/>
                </a:lnTo>
                <a:lnTo>
                  <a:pt x="13692642" y="1"/>
                </a:lnTo>
                <a:lnTo>
                  <a:pt x="13692642" y="2497764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2943" tIns="91441" rIns="170688" bIns="91441" numCol="1" spcCol="1270" anchor="ctr" anchorCtr="0">
            <a:noAutofit/>
          </a:bodyPr>
          <a:lstStyle/>
          <a:p>
            <a:pPr marL="0" marR="0" lvl="0" indent="0" algn="l" defTabSz="1066800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elvetica"/>
                <a:cs typeface="Helvetica"/>
                <a:sym typeface="Calibri"/>
              </a:rPr>
              <a:t>Infrastructure Service Provider (ISP)</a:t>
            </a:r>
          </a:p>
          <a:p>
            <a:pPr marL="0" marR="0" lvl="0" indent="0" algn="l" defTabSz="1066800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elvetica"/>
                <a:cs typeface="Helvetica"/>
                <a:sym typeface="Calibri"/>
              </a:rPr>
              <a:t>Private Fiber Optic Backbone Network | HPE Hardware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B6E42E9-08AD-6E41-8F1C-C7C31F78A9EC}"/>
              </a:ext>
            </a:extLst>
          </p:cNvPr>
          <p:cNvSpPr/>
          <p:nvPr/>
        </p:nvSpPr>
        <p:spPr>
          <a:xfrm>
            <a:off x="4520276" y="1182874"/>
            <a:ext cx="1248883" cy="1248883"/>
          </a:xfrm>
          <a:prstGeom prst="ellips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58AA3D63-312C-634E-AEC5-0877DCDBE16E}"/>
              </a:ext>
            </a:extLst>
          </p:cNvPr>
          <p:cNvSpPr/>
          <p:nvPr/>
        </p:nvSpPr>
        <p:spPr>
          <a:xfrm>
            <a:off x="5040020" y="2804557"/>
            <a:ext cx="6489541" cy="1248883"/>
          </a:xfrm>
          <a:custGeom>
            <a:avLst/>
            <a:gdLst>
              <a:gd name="connsiteX0" fmla="*/ 0 w 13692642"/>
              <a:gd name="connsiteY0" fmla="*/ 0 h 2497765"/>
              <a:gd name="connsiteX1" fmla="*/ 12443760 w 13692642"/>
              <a:gd name="connsiteY1" fmla="*/ 0 h 2497765"/>
              <a:gd name="connsiteX2" fmla="*/ 13692642 w 13692642"/>
              <a:gd name="connsiteY2" fmla="*/ 1248883 h 2497765"/>
              <a:gd name="connsiteX3" fmla="*/ 12443760 w 13692642"/>
              <a:gd name="connsiteY3" fmla="*/ 2497765 h 2497765"/>
              <a:gd name="connsiteX4" fmla="*/ 0 w 13692642"/>
              <a:gd name="connsiteY4" fmla="*/ 2497765 h 2497765"/>
              <a:gd name="connsiteX5" fmla="*/ 0 w 13692642"/>
              <a:gd name="connsiteY5" fmla="*/ 0 h 249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92642" h="2497765">
                <a:moveTo>
                  <a:pt x="13692642" y="2497764"/>
                </a:moveTo>
                <a:lnTo>
                  <a:pt x="1248882" y="2497764"/>
                </a:lnTo>
                <a:lnTo>
                  <a:pt x="0" y="1248882"/>
                </a:lnTo>
                <a:lnTo>
                  <a:pt x="1248882" y="1"/>
                </a:lnTo>
                <a:lnTo>
                  <a:pt x="13692642" y="1"/>
                </a:lnTo>
                <a:lnTo>
                  <a:pt x="13692642" y="2497764"/>
                </a:lnTo>
                <a:close/>
              </a:path>
            </a:pathLst>
          </a:custGeom>
          <a:solidFill>
            <a:schemeClr val="tx1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2943" tIns="91441" rIns="170688" bIns="91440" numCol="1" spcCol="1270" anchor="ctr" anchorCtr="0">
            <a:noAutofit/>
          </a:bodyPr>
          <a:lstStyle/>
          <a:p>
            <a:pPr marL="0" marR="0" lvl="0" indent="0" algn="l" defTabSz="1200150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Helvetica"/>
                <a:sym typeface="Calibri"/>
              </a:rPr>
              <a:t>Cloud Service Provider (CSP)</a:t>
            </a:r>
          </a:p>
          <a:p>
            <a:pPr marL="0" marR="0" lvl="0" indent="0" algn="l" defTabSz="1200150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Helvetica"/>
                <a:sym typeface="Calibri"/>
              </a:rPr>
              <a:t>Enterprise-grade Open Source Environments | Hybrid, Private &amp; Public Clouds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032C269-5B22-3649-9F96-9086E44AF8A7}"/>
              </a:ext>
            </a:extLst>
          </p:cNvPr>
          <p:cNvSpPr/>
          <p:nvPr/>
        </p:nvSpPr>
        <p:spPr>
          <a:xfrm>
            <a:off x="4520276" y="2804558"/>
            <a:ext cx="1248883" cy="1248883"/>
          </a:xfrm>
          <a:prstGeom prst="ellipse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0B0954AD-1653-4F4B-99D3-6031B736BB2A}"/>
              </a:ext>
            </a:extLst>
          </p:cNvPr>
          <p:cNvSpPr/>
          <p:nvPr/>
        </p:nvSpPr>
        <p:spPr>
          <a:xfrm>
            <a:off x="5040020" y="4426241"/>
            <a:ext cx="6489541" cy="1248883"/>
          </a:xfrm>
          <a:custGeom>
            <a:avLst/>
            <a:gdLst>
              <a:gd name="connsiteX0" fmla="*/ 0 w 13692642"/>
              <a:gd name="connsiteY0" fmla="*/ 0 h 2497765"/>
              <a:gd name="connsiteX1" fmla="*/ 12443760 w 13692642"/>
              <a:gd name="connsiteY1" fmla="*/ 0 h 2497765"/>
              <a:gd name="connsiteX2" fmla="*/ 13692642 w 13692642"/>
              <a:gd name="connsiteY2" fmla="*/ 1248883 h 2497765"/>
              <a:gd name="connsiteX3" fmla="*/ 12443760 w 13692642"/>
              <a:gd name="connsiteY3" fmla="*/ 2497765 h 2497765"/>
              <a:gd name="connsiteX4" fmla="*/ 0 w 13692642"/>
              <a:gd name="connsiteY4" fmla="*/ 2497765 h 2497765"/>
              <a:gd name="connsiteX5" fmla="*/ 0 w 13692642"/>
              <a:gd name="connsiteY5" fmla="*/ 0 h 249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92642" h="2497765">
                <a:moveTo>
                  <a:pt x="13692642" y="2497764"/>
                </a:moveTo>
                <a:lnTo>
                  <a:pt x="1248882" y="2497764"/>
                </a:lnTo>
                <a:lnTo>
                  <a:pt x="0" y="1248882"/>
                </a:lnTo>
                <a:lnTo>
                  <a:pt x="1248882" y="1"/>
                </a:lnTo>
                <a:lnTo>
                  <a:pt x="13692642" y="1"/>
                </a:lnTo>
                <a:lnTo>
                  <a:pt x="13692642" y="2497764"/>
                </a:lnTo>
                <a:close/>
              </a:path>
            </a:pathLst>
          </a:custGeom>
          <a:solidFill>
            <a:srgbClr val="00429E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2943" tIns="91441" rIns="170688" bIns="91440" numCol="1" spcCol="1270" anchor="ctr" anchorCtr="0">
            <a:noAutofit/>
          </a:bodyPr>
          <a:lstStyle/>
          <a:p>
            <a:pPr marL="0" marR="0" lvl="0" indent="0" algn="l" defTabSz="1200150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Helvetica"/>
                <a:sym typeface="Calibri"/>
              </a:rPr>
              <a:t>“As a Service” Provider </a:t>
            </a:r>
          </a:p>
          <a:p>
            <a:pPr marL="0" marR="0" lvl="0" indent="0" algn="l" defTabSz="1200150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Helvetica"/>
                <a:sym typeface="Calibri"/>
              </a:rPr>
              <a:t>Secure, Fit-for-Purpose Solutions | IaaS, PaaS &amp; SaaS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A7BDB63-60A5-2645-8269-5E63E83E8825}"/>
              </a:ext>
            </a:extLst>
          </p:cNvPr>
          <p:cNvSpPr/>
          <p:nvPr/>
        </p:nvSpPr>
        <p:spPr>
          <a:xfrm>
            <a:off x="4520276" y="4426241"/>
            <a:ext cx="1248883" cy="1248883"/>
          </a:xfrm>
          <a:prstGeom prst="ellipse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C50F1978-CA9F-8B4F-8CCC-A9695AA2384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439" y="3124604"/>
            <a:ext cx="1703535" cy="608792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2311FE6-1275-48F6-907A-2402CCC335FB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524426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marL="0" marR="0" indent="0" algn="l" defTabSz="79552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93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marL="0" marR="0" lvl="0" indent="0" algn="l" defTabSz="79552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9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Calibri Light"/>
                <a:sym typeface="Calibri Light"/>
              </a:rPr>
              <a:t>Who is ORock Technologies?</a:t>
            </a:r>
          </a:p>
        </p:txBody>
      </p:sp>
      <p:sp>
        <p:nvSpPr>
          <p:cNvPr id="14" name="Straight Connector 18">
            <a:extLst>
              <a:ext uri="{FF2B5EF4-FFF2-40B4-BE49-F238E27FC236}">
                <a16:creationId xmlns:a16="http://schemas.microsoft.com/office/drawing/2014/main" id="{A8C13A40-9678-4BEF-A270-9BE4A47FE566}"/>
              </a:ext>
            </a:extLst>
          </p:cNvPr>
          <p:cNvSpPr/>
          <p:nvPr/>
        </p:nvSpPr>
        <p:spPr>
          <a:xfrm>
            <a:off x="889551" y="889552"/>
            <a:ext cx="5206450" cy="1"/>
          </a:xfrm>
          <a:prstGeom prst="line">
            <a:avLst/>
          </a:prstGeom>
          <a:ln w="19050">
            <a:solidFill>
              <a:schemeClr val="accent3"/>
            </a:solidFill>
            <a:miter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15" name="Content Placeholder 16" descr="Content Placeholder 16">
            <a:extLst>
              <a:ext uri="{FF2B5EF4-FFF2-40B4-BE49-F238E27FC236}">
                <a16:creationId xmlns:a16="http://schemas.microsoft.com/office/drawing/2014/main" id="{DC4C9713-CF9A-44A5-96C4-C6CC549045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25767" y="209698"/>
            <a:ext cx="2845152" cy="749224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B8B6548C-CC82-4C21-8DFF-9B5DE7482785}"/>
              </a:ext>
            </a:extLst>
          </p:cNvPr>
          <p:cNvSpPr txBox="1"/>
          <p:nvPr/>
        </p:nvSpPr>
        <p:spPr>
          <a:xfrm>
            <a:off x="4084319" y="6543010"/>
            <a:ext cx="4023362" cy="225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100">
                <a:solidFill>
                  <a:srgbClr val="888888"/>
                </a:solidFill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CONFIDENTIAL  |  ©2019 CSA MN Chapter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3C09640C-3845-492D-BB65-60322E00FD45}"/>
              </a:ext>
            </a:extLst>
          </p:cNvPr>
          <p:cNvSpPr/>
          <p:nvPr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F68F1E"/>
          </a:solidFill>
          <a:ln w="12700">
            <a:solidFill>
              <a:srgbClr val="F68F1E"/>
            </a:solidFill>
            <a:miter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0E4619D-3A50-4E69-BD2E-CC8CBFC9E346}"/>
              </a:ext>
            </a:extLst>
          </p:cNvPr>
          <p:cNvSpPr txBox="1">
            <a:spLocks/>
          </p:cNvSpPr>
          <p:nvPr/>
        </p:nvSpPr>
        <p:spPr>
          <a:xfrm>
            <a:off x="11178855" y="6543010"/>
            <a:ext cx="174946" cy="225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r">
              <a:defRPr sz="1100">
                <a:solidFill>
                  <a:srgbClr val="888888"/>
                </a:solidFill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220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52311FE6-1275-48F6-907A-2402CCC335FB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524426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marL="0" marR="0" indent="0" algn="l" defTabSz="79552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93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marL="0" marR="0" lvl="0" indent="0" algn="l" defTabSz="79552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9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Calibri Light"/>
                <a:sym typeface="Calibri Light"/>
              </a:rPr>
              <a:t>ORock Helps Organizations…</a:t>
            </a:r>
          </a:p>
        </p:txBody>
      </p:sp>
      <p:sp>
        <p:nvSpPr>
          <p:cNvPr id="14" name="Straight Connector 18">
            <a:extLst>
              <a:ext uri="{FF2B5EF4-FFF2-40B4-BE49-F238E27FC236}">
                <a16:creationId xmlns:a16="http://schemas.microsoft.com/office/drawing/2014/main" id="{A8C13A40-9678-4BEF-A270-9BE4A47FE566}"/>
              </a:ext>
            </a:extLst>
          </p:cNvPr>
          <p:cNvSpPr/>
          <p:nvPr/>
        </p:nvSpPr>
        <p:spPr>
          <a:xfrm>
            <a:off x="889551" y="889552"/>
            <a:ext cx="5206450" cy="1"/>
          </a:xfrm>
          <a:prstGeom prst="line">
            <a:avLst/>
          </a:prstGeom>
          <a:ln w="19050">
            <a:solidFill>
              <a:schemeClr val="accent3"/>
            </a:solidFill>
            <a:miter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15" name="Content Placeholder 16" descr="Content Placeholder 16">
            <a:extLst>
              <a:ext uri="{FF2B5EF4-FFF2-40B4-BE49-F238E27FC236}">
                <a16:creationId xmlns:a16="http://schemas.microsoft.com/office/drawing/2014/main" id="{DC4C9713-CF9A-44A5-96C4-C6CC54904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5767" y="209698"/>
            <a:ext cx="2845152" cy="749224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B8B6548C-CC82-4C21-8DFF-9B5DE7482785}"/>
              </a:ext>
            </a:extLst>
          </p:cNvPr>
          <p:cNvSpPr txBox="1"/>
          <p:nvPr/>
        </p:nvSpPr>
        <p:spPr>
          <a:xfrm>
            <a:off x="4084319" y="6543010"/>
            <a:ext cx="4023362" cy="225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100">
                <a:solidFill>
                  <a:srgbClr val="888888"/>
                </a:solidFill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CONFIDENTIAL  |  ©2019 CSA MN Chapter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3C09640C-3845-492D-BB65-60322E00FD45}"/>
              </a:ext>
            </a:extLst>
          </p:cNvPr>
          <p:cNvSpPr/>
          <p:nvPr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F68F1E"/>
          </a:solidFill>
          <a:ln w="12700">
            <a:solidFill>
              <a:srgbClr val="F68F1E"/>
            </a:solidFill>
            <a:miter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0E4619D-3A50-4E69-BD2E-CC8CBFC9E346}"/>
              </a:ext>
            </a:extLst>
          </p:cNvPr>
          <p:cNvSpPr txBox="1">
            <a:spLocks/>
          </p:cNvSpPr>
          <p:nvPr/>
        </p:nvSpPr>
        <p:spPr>
          <a:xfrm>
            <a:off x="11178855" y="6543010"/>
            <a:ext cx="174946" cy="225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r">
              <a:defRPr sz="1100">
                <a:solidFill>
                  <a:srgbClr val="888888"/>
                </a:solidFill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3897C82-6D30-4F4A-8C0D-DB01713C93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567" y="2724909"/>
            <a:ext cx="2286005" cy="228600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415D0D68-DB24-4F3E-82FE-C720F3AAB1CC}"/>
              </a:ext>
            </a:extLst>
          </p:cNvPr>
          <p:cNvGrpSpPr/>
          <p:nvPr/>
        </p:nvGrpSpPr>
        <p:grpSpPr>
          <a:xfrm>
            <a:off x="984590" y="2080461"/>
            <a:ext cx="2917958" cy="605737"/>
            <a:chOff x="1280435" y="4157708"/>
            <a:chExt cx="4891348" cy="1211474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EB99C86-ABCA-4F5B-A65C-2AC7FCAD6153}"/>
                </a:ext>
              </a:extLst>
            </p:cNvPr>
            <p:cNvSpPr/>
            <p:nvPr/>
          </p:nvSpPr>
          <p:spPr>
            <a:xfrm>
              <a:off x="1288226" y="4815184"/>
              <a:ext cx="4883555" cy="553998"/>
            </a:xfrm>
            <a:custGeom>
              <a:avLst/>
              <a:gdLst>
                <a:gd name="connsiteX0" fmla="*/ 0 w 4883555"/>
                <a:gd name="connsiteY0" fmla="*/ 0 h 712514"/>
                <a:gd name="connsiteX1" fmla="*/ 4883555 w 4883555"/>
                <a:gd name="connsiteY1" fmla="*/ 0 h 712514"/>
                <a:gd name="connsiteX2" fmla="*/ 4883555 w 4883555"/>
                <a:gd name="connsiteY2" fmla="*/ 712514 h 712514"/>
                <a:gd name="connsiteX3" fmla="*/ 0 w 4883555"/>
                <a:gd name="connsiteY3" fmla="*/ 712514 h 712514"/>
                <a:gd name="connsiteX4" fmla="*/ 0 w 4883555"/>
                <a:gd name="connsiteY4" fmla="*/ 0 h 71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3555" h="712514">
                  <a:moveTo>
                    <a:pt x="0" y="0"/>
                  </a:moveTo>
                  <a:lnTo>
                    <a:pt x="4883555" y="0"/>
                  </a:lnTo>
                  <a:lnTo>
                    <a:pt x="4883555" y="712514"/>
                  </a:lnTo>
                  <a:lnTo>
                    <a:pt x="0" y="7125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914217"/>
              <a:r>
                <a:rPr lang="en-US" sz="1200" b="1" dirty="0">
                  <a:solidFill>
                    <a:srgbClr val="F07F09"/>
                  </a:solidFill>
                  <a:latin typeface="Arial" panose="020B0604020202020204"/>
                </a:rPr>
                <a:t>On-Premises &amp; Cloud Environments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6042313-27D4-499A-B8BE-04628EF82F1C}"/>
                </a:ext>
              </a:extLst>
            </p:cNvPr>
            <p:cNvSpPr txBox="1"/>
            <p:nvPr/>
          </p:nvSpPr>
          <p:spPr>
            <a:xfrm>
              <a:off x="1280435" y="4157708"/>
              <a:ext cx="4891348" cy="738664"/>
            </a:xfrm>
            <a:prstGeom prst="rect">
              <a:avLst/>
            </a:prstGeom>
            <a:solidFill>
              <a:schemeClr val="accent2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1"/>
                  </a:solidFill>
                </a:defRPr>
              </a:lvl1pPr>
            </a:lstStyle>
            <a:p>
              <a:pPr defTabSz="914217"/>
              <a:r>
                <a:rPr lang="en-US" dirty="0">
                  <a:solidFill>
                    <a:prstClr val="white"/>
                  </a:solidFill>
                  <a:latin typeface="Arial" panose="020B0604020202020204"/>
                </a:rPr>
                <a:t>CONNECT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48F156C-1D0B-4029-83F9-4ECE61D73E9F}"/>
              </a:ext>
            </a:extLst>
          </p:cNvPr>
          <p:cNvGrpSpPr/>
          <p:nvPr/>
        </p:nvGrpSpPr>
        <p:grpSpPr>
          <a:xfrm>
            <a:off x="4637021" y="2080461"/>
            <a:ext cx="2917958" cy="605737"/>
            <a:chOff x="1280435" y="4157708"/>
            <a:chExt cx="4891348" cy="1211474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A5B0626-8CF5-46DE-B89B-AE05D6870D41}"/>
                </a:ext>
              </a:extLst>
            </p:cNvPr>
            <p:cNvSpPr/>
            <p:nvPr/>
          </p:nvSpPr>
          <p:spPr>
            <a:xfrm>
              <a:off x="1288226" y="4815184"/>
              <a:ext cx="4883555" cy="553998"/>
            </a:xfrm>
            <a:custGeom>
              <a:avLst/>
              <a:gdLst>
                <a:gd name="connsiteX0" fmla="*/ 0 w 4883555"/>
                <a:gd name="connsiteY0" fmla="*/ 0 h 712514"/>
                <a:gd name="connsiteX1" fmla="*/ 4883555 w 4883555"/>
                <a:gd name="connsiteY1" fmla="*/ 0 h 712514"/>
                <a:gd name="connsiteX2" fmla="*/ 4883555 w 4883555"/>
                <a:gd name="connsiteY2" fmla="*/ 712514 h 712514"/>
                <a:gd name="connsiteX3" fmla="*/ 0 w 4883555"/>
                <a:gd name="connsiteY3" fmla="*/ 712514 h 712514"/>
                <a:gd name="connsiteX4" fmla="*/ 0 w 4883555"/>
                <a:gd name="connsiteY4" fmla="*/ 0 h 71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3555" h="712514">
                  <a:moveTo>
                    <a:pt x="0" y="0"/>
                  </a:moveTo>
                  <a:lnTo>
                    <a:pt x="4883555" y="0"/>
                  </a:lnTo>
                  <a:lnTo>
                    <a:pt x="4883555" y="712514"/>
                  </a:lnTo>
                  <a:lnTo>
                    <a:pt x="0" y="7125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914217"/>
              <a:r>
                <a:rPr lang="en-US" sz="1200" b="1" dirty="0">
                  <a:solidFill>
                    <a:srgbClr val="F07F09"/>
                  </a:solidFill>
                  <a:latin typeface="Arial" panose="020B0604020202020204"/>
                </a:rPr>
                <a:t>Sensitive Data at Rest &amp; In Transit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175F6A2-CA1C-4AC3-B314-9C4BA115B1C3}"/>
                </a:ext>
              </a:extLst>
            </p:cNvPr>
            <p:cNvSpPr txBox="1"/>
            <p:nvPr/>
          </p:nvSpPr>
          <p:spPr>
            <a:xfrm>
              <a:off x="1280435" y="4157708"/>
              <a:ext cx="4891348" cy="738664"/>
            </a:xfrm>
            <a:prstGeom prst="rect">
              <a:avLst/>
            </a:prstGeom>
            <a:solidFill>
              <a:schemeClr val="accent2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1"/>
                  </a:solidFill>
                </a:defRPr>
              </a:lvl1pPr>
            </a:lstStyle>
            <a:p>
              <a:pPr defTabSz="914217"/>
              <a:r>
                <a:rPr lang="en-US" dirty="0">
                  <a:solidFill>
                    <a:prstClr val="white"/>
                  </a:solidFill>
                  <a:latin typeface="Arial" panose="020B0604020202020204"/>
                </a:rPr>
                <a:t>PROTECT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F0D3D508-8F7F-4ACC-B054-B0EC449AB7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680" y="2724909"/>
            <a:ext cx="2286005" cy="2286005"/>
          </a:xfrm>
          <a:prstGeom prst="rect">
            <a:avLst/>
          </a:pr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4D2342B-B5C1-4BA1-9CAC-A082F169FFB8}"/>
              </a:ext>
            </a:extLst>
          </p:cNvPr>
          <p:cNvSpPr/>
          <p:nvPr/>
        </p:nvSpPr>
        <p:spPr>
          <a:xfrm>
            <a:off x="6739909" y="3091605"/>
            <a:ext cx="1157855" cy="1205099"/>
          </a:xfrm>
          <a:custGeom>
            <a:avLst/>
            <a:gdLst>
              <a:gd name="connsiteX0" fmla="*/ 0 w 2315710"/>
              <a:gd name="connsiteY0" fmla="*/ 231571 h 2410197"/>
              <a:gd name="connsiteX1" fmla="*/ 231571 w 2315710"/>
              <a:gd name="connsiteY1" fmla="*/ 0 h 2410197"/>
              <a:gd name="connsiteX2" fmla="*/ 2084139 w 2315710"/>
              <a:gd name="connsiteY2" fmla="*/ 0 h 2410197"/>
              <a:gd name="connsiteX3" fmla="*/ 2315710 w 2315710"/>
              <a:gd name="connsiteY3" fmla="*/ 231571 h 2410197"/>
              <a:gd name="connsiteX4" fmla="*/ 2315710 w 2315710"/>
              <a:gd name="connsiteY4" fmla="*/ 2178626 h 2410197"/>
              <a:gd name="connsiteX5" fmla="*/ 2084139 w 2315710"/>
              <a:gd name="connsiteY5" fmla="*/ 2410197 h 2410197"/>
              <a:gd name="connsiteX6" fmla="*/ 231571 w 2315710"/>
              <a:gd name="connsiteY6" fmla="*/ 2410197 h 2410197"/>
              <a:gd name="connsiteX7" fmla="*/ 0 w 2315710"/>
              <a:gd name="connsiteY7" fmla="*/ 2178626 h 2410197"/>
              <a:gd name="connsiteX8" fmla="*/ 0 w 2315710"/>
              <a:gd name="connsiteY8" fmla="*/ 231571 h 2410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15710" h="2410197">
                <a:moveTo>
                  <a:pt x="0" y="231571"/>
                </a:moveTo>
                <a:cubicBezTo>
                  <a:pt x="0" y="103678"/>
                  <a:pt x="103678" y="0"/>
                  <a:pt x="231571" y="0"/>
                </a:cubicBezTo>
                <a:lnTo>
                  <a:pt x="2084139" y="0"/>
                </a:lnTo>
                <a:cubicBezTo>
                  <a:pt x="2212032" y="0"/>
                  <a:pt x="2315710" y="103678"/>
                  <a:pt x="2315710" y="231571"/>
                </a:cubicBezTo>
                <a:lnTo>
                  <a:pt x="2315710" y="2178626"/>
                </a:lnTo>
                <a:cubicBezTo>
                  <a:pt x="2315710" y="2306519"/>
                  <a:pt x="2212032" y="2410197"/>
                  <a:pt x="2084139" y="2410197"/>
                </a:cubicBezTo>
                <a:lnTo>
                  <a:pt x="231571" y="2410197"/>
                </a:lnTo>
                <a:cubicBezTo>
                  <a:pt x="103678" y="2410197"/>
                  <a:pt x="0" y="2306519"/>
                  <a:pt x="0" y="2178626"/>
                </a:cubicBezTo>
                <a:lnTo>
                  <a:pt x="0" y="231571"/>
                </a:lnTo>
                <a:close/>
              </a:path>
            </a:pathLst>
          </a:custGeom>
          <a:ln>
            <a:solidFill>
              <a:schemeClr val="accent2"/>
            </a:solidFill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5823" tIns="75823" rIns="75823" bIns="75823" numCol="1" spcCol="1270" anchor="ctr" anchorCtr="0">
            <a:noAutofit/>
          </a:bodyPr>
          <a:lstStyle/>
          <a:p>
            <a:pPr marL="85725" lvl="1" indent="-85725" defTabSz="37782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n-US" sz="850" dirty="0">
                <a:solidFill>
                  <a:srgbClr val="656565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</a:rPr>
              <a:t>Comply with regulatory requirements</a:t>
            </a:r>
          </a:p>
          <a:p>
            <a:pPr marL="85725" lvl="1" indent="-85725" defTabSz="37782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n-US" sz="850" dirty="0">
                <a:solidFill>
                  <a:srgbClr val="656565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</a:rPr>
              <a:t>Identify &amp; respond to cybersecurity threats</a:t>
            </a:r>
          </a:p>
          <a:p>
            <a:pPr marL="85725" lvl="1" indent="-85725" defTabSz="37782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n-US" sz="850" dirty="0">
                <a:solidFill>
                  <a:srgbClr val="656565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</a:rPr>
              <a:t>Recover from ransomware attacks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CB7DF7DB-CAFD-4578-ADCC-2DDD61ABB9E5}"/>
              </a:ext>
            </a:extLst>
          </p:cNvPr>
          <p:cNvSpPr/>
          <p:nvPr/>
        </p:nvSpPr>
        <p:spPr>
          <a:xfrm>
            <a:off x="3084814" y="3091605"/>
            <a:ext cx="1157855" cy="1205099"/>
          </a:xfrm>
          <a:custGeom>
            <a:avLst/>
            <a:gdLst>
              <a:gd name="connsiteX0" fmla="*/ 0 w 2315710"/>
              <a:gd name="connsiteY0" fmla="*/ 231571 h 2410197"/>
              <a:gd name="connsiteX1" fmla="*/ 231571 w 2315710"/>
              <a:gd name="connsiteY1" fmla="*/ 0 h 2410197"/>
              <a:gd name="connsiteX2" fmla="*/ 2084139 w 2315710"/>
              <a:gd name="connsiteY2" fmla="*/ 0 h 2410197"/>
              <a:gd name="connsiteX3" fmla="*/ 2315710 w 2315710"/>
              <a:gd name="connsiteY3" fmla="*/ 231571 h 2410197"/>
              <a:gd name="connsiteX4" fmla="*/ 2315710 w 2315710"/>
              <a:gd name="connsiteY4" fmla="*/ 2178626 h 2410197"/>
              <a:gd name="connsiteX5" fmla="*/ 2084139 w 2315710"/>
              <a:gd name="connsiteY5" fmla="*/ 2410197 h 2410197"/>
              <a:gd name="connsiteX6" fmla="*/ 231571 w 2315710"/>
              <a:gd name="connsiteY6" fmla="*/ 2410197 h 2410197"/>
              <a:gd name="connsiteX7" fmla="*/ 0 w 2315710"/>
              <a:gd name="connsiteY7" fmla="*/ 2178626 h 2410197"/>
              <a:gd name="connsiteX8" fmla="*/ 0 w 2315710"/>
              <a:gd name="connsiteY8" fmla="*/ 231571 h 2410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15710" h="2410197">
                <a:moveTo>
                  <a:pt x="0" y="231571"/>
                </a:moveTo>
                <a:cubicBezTo>
                  <a:pt x="0" y="103678"/>
                  <a:pt x="103678" y="0"/>
                  <a:pt x="231571" y="0"/>
                </a:cubicBezTo>
                <a:lnTo>
                  <a:pt x="2084139" y="0"/>
                </a:lnTo>
                <a:cubicBezTo>
                  <a:pt x="2212032" y="0"/>
                  <a:pt x="2315710" y="103678"/>
                  <a:pt x="2315710" y="231571"/>
                </a:cubicBezTo>
                <a:lnTo>
                  <a:pt x="2315710" y="2178626"/>
                </a:lnTo>
                <a:cubicBezTo>
                  <a:pt x="2315710" y="2306519"/>
                  <a:pt x="2212032" y="2410197"/>
                  <a:pt x="2084139" y="2410197"/>
                </a:cubicBezTo>
                <a:lnTo>
                  <a:pt x="231571" y="2410197"/>
                </a:lnTo>
                <a:cubicBezTo>
                  <a:pt x="103678" y="2410197"/>
                  <a:pt x="0" y="2306519"/>
                  <a:pt x="0" y="2178626"/>
                </a:cubicBezTo>
                <a:lnTo>
                  <a:pt x="0" y="231571"/>
                </a:lnTo>
                <a:close/>
              </a:path>
            </a:pathLst>
          </a:custGeom>
          <a:ln>
            <a:solidFill>
              <a:schemeClr val="accent2"/>
            </a:solidFill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5823" tIns="75823" rIns="75823" bIns="75823" numCol="1" spcCol="1270" anchor="ctr" anchorCtr="0">
            <a:noAutofit/>
          </a:bodyPr>
          <a:lstStyle/>
          <a:p>
            <a:pPr marL="85725" lvl="1" indent="-85725" defTabSz="37782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n-US" sz="850" dirty="0">
                <a:solidFill>
                  <a:srgbClr val="656565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</a:rPr>
              <a:t>Transport data securely</a:t>
            </a:r>
          </a:p>
          <a:p>
            <a:pPr marL="85725" lvl="1" indent="-85725" defTabSz="37782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n-US" sz="850" dirty="0">
                <a:solidFill>
                  <a:srgbClr val="656565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</a:rPr>
              <a:t>Operate in multiple clouds or on-prem environments</a:t>
            </a:r>
          </a:p>
          <a:p>
            <a:pPr marL="85725" lvl="1" indent="-85725" defTabSz="37782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n-US" sz="850" dirty="0">
                <a:solidFill>
                  <a:srgbClr val="656565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</a:rPr>
              <a:t>Enable Edge computing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6E00123-67CD-419F-92D8-80AA1259B81A}"/>
              </a:ext>
            </a:extLst>
          </p:cNvPr>
          <p:cNvGrpSpPr/>
          <p:nvPr/>
        </p:nvGrpSpPr>
        <p:grpSpPr>
          <a:xfrm>
            <a:off x="8294101" y="2112998"/>
            <a:ext cx="2917957" cy="605737"/>
            <a:chOff x="1280435" y="4157708"/>
            <a:chExt cx="4891348" cy="1211474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01B7F43-A38E-4906-9DD5-C90DA8472034}"/>
                </a:ext>
              </a:extLst>
            </p:cNvPr>
            <p:cNvSpPr/>
            <p:nvPr/>
          </p:nvSpPr>
          <p:spPr>
            <a:xfrm>
              <a:off x="1288226" y="4815184"/>
              <a:ext cx="4883555" cy="553998"/>
            </a:xfrm>
            <a:custGeom>
              <a:avLst/>
              <a:gdLst>
                <a:gd name="connsiteX0" fmla="*/ 0 w 4883555"/>
                <a:gd name="connsiteY0" fmla="*/ 0 h 712514"/>
                <a:gd name="connsiteX1" fmla="*/ 4883555 w 4883555"/>
                <a:gd name="connsiteY1" fmla="*/ 0 h 712514"/>
                <a:gd name="connsiteX2" fmla="*/ 4883555 w 4883555"/>
                <a:gd name="connsiteY2" fmla="*/ 712514 h 712514"/>
                <a:gd name="connsiteX3" fmla="*/ 0 w 4883555"/>
                <a:gd name="connsiteY3" fmla="*/ 712514 h 712514"/>
                <a:gd name="connsiteX4" fmla="*/ 0 w 4883555"/>
                <a:gd name="connsiteY4" fmla="*/ 0 h 71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3555" h="712514">
                  <a:moveTo>
                    <a:pt x="0" y="0"/>
                  </a:moveTo>
                  <a:lnTo>
                    <a:pt x="4883555" y="0"/>
                  </a:lnTo>
                  <a:lnTo>
                    <a:pt x="4883555" y="712514"/>
                  </a:lnTo>
                  <a:lnTo>
                    <a:pt x="0" y="7125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914217"/>
              <a:r>
                <a:rPr lang="en-US" sz="1200" b="1" dirty="0">
                  <a:solidFill>
                    <a:srgbClr val="F07F09"/>
                  </a:solidFill>
                  <a:latin typeface="Arial" panose="020B0604020202020204"/>
                </a:rPr>
                <a:t>IT Infrastructure &amp; Applications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37F9150-B5CB-44AC-89BC-108F99A85061}"/>
                </a:ext>
              </a:extLst>
            </p:cNvPr>
            <p:cNvSpPr txBox="1"/>
            <p:nvPr/>
          </p:nvSpPr>
          <p:spPr>
            <a:xfrm>
              <a:off x="1280435" y="4157708"/>
              <a:ext cx="4891348" cy="738664"/>
            </a:xfrm>
            <a:prstGeom prst="rect">
              <a:avLst/>
            </a:prstGeom>
            <a:solidFill>
              <a:schemeClr val="accent2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1"/>
                  </a:solidFill>
                </a:defRPr>
              </a:lvl1pPr>
            </a:lstStyle>
            <a:p>
              <a:pPr defTabSz="914217"/>
              <a:r>
                <a:rPr lang="en-US" dirty="0">
                  <a:solidFill>
                    <a:prstClr val="white"/>
                  </a:solidFill>
                  <a:latin typeface="Arial" panose="020B0604020202020204"/>
                </a:rPr>
                <a:t>MODERNIZE</a:t>
              </a: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B065EAC1-2988-49DA-8521-537B79E97F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429" y="2724909"/>
            <a:ext cx="2286005" cy="2286005"/>
          </a:xfrm>
          <a:prstGeom prst="rect">
            <a:avLst/>
          </a:prstGeom>
        </p:spPr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C6D313E6-9FBC-47A2-ABE9-E841A64D8F82}"/>
              </a:ext>
            </a:extLst>
          </p:cNvPr>
          <p:cNvSpPr/>
          <p:nvPr/>
        </p:nvSpPr>
        <p:spPr>
          <a:xfrm>
            <a:off x="10396236" y="3091605"/>
            <a:ext cx="1157855" cy="1205099"/>
          </a:xfrm>
          <a:custGeom>
            <a:avLst/>
            <a:gdLst>
              <a:gd name="connsiteX0" fmla="*/ 0 w 2315710"/>
              <a:gd name="connsiteY0" fmla="*/ 231571 h 2410197"/>
              <a:gd name="connsiteX1" fmla="*/ 231571 w 2315710"/>
              <a:gd name="connsiteY1" fmla="*/ 0 h 2410197"/>
              <a:gd name="connsiteX2" fmla="*/ 2084139 w 2315710"/>
              <a:gd name="connsiteY2" fmla="*/ 0 h 2410197"/>
              <a:gd name="connsiteX3" fmla="*/ 2315710 w 2315710"/>
              <a:gd name="connsiteY3" fmla="*/ 231571 h 2410197"/>
              <a:gd name="connsiteX4" fmla="*/ 2315710 w 2315710"/>
              <a:gd name="connsiteY4" fmla="*/ 2178626 h 2410197"/>
              <a:gd name="connsiteX5" fmla="*/ 2084139 w 2315710"/>
              <a:gd name="connsiteY5" fmla="*/ 2410197 h 2410197"/>
              <a:gd name="connsiteX6" fmla="*/ 231571 w 2315710"/>
              <a:gd name="connsiteY6" fmla="*/ 2410197 h 2410197"/>
              <a:gd name="connsiteX7" fmla="*/ 0 w 2315710"/>
              <a:gd name="connsiteY7" fmla="*/ 2178626 h 2410197"/>
              <a:gd name="connsiteX8" fmla="*/ 0 w 2315710"/>
              <a:gd name="connsiteY8" fmla="*/ 231571 h 2410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15710" h="2410197">
                <a:moveTo>
                  <a:pt x="0" y="231571"/>
                </a:moveTo>
                <a:cubicBezTo>
                  <a:pt x="0" y="103678"/>
                  <a:pt x="103678" y="0"/>
                  <a:pt x="231571" y="0"/>
                </a:cubicBezTo>
                <a:lnTo>
                  <a:pt x="2084139" y="0"/>
                </a:lnTo>
                <a:cubicBezTo>
                  <a:pt x="2212032" y="0"/>
                  <a:pt x="2315710" y="103678"/>
                  <a:pt x="2315710" y="231571"/>
                </a:cubicBezTo>
                <a:lnTo>
                  <a:pt x="2315710" y="2178626"/>
                </a:lnTo>
                <a:cubicBezTo>
                  <a:pt x="2315710" y="2306519"/>
                  <a:pt x="2212032" y="2410197"/>
                  <a:pt x="2084139" y="2410197"/>
                </a:cubicBezTo>
                <a:lnTo>
                  <a:pt x="231571" y="2410197"/>
                </a:lnTo>
                <a:cubicBezTo>
                  <a:pt x="103678" y="2410197"/>
                  <a:pt x="0" y="2306519"/>
                  <a:pt x="0" y="2178626"/>
                </a:cubicBezTo>
                <a:lnTo>
                  <a:pt x="0" y="231571"/>
                </a:lnTo>
                <a:close/>
              </a:path>
            </a:pathLst>
          </a:custGeom>
          <a:ln>
            <a:solidFill>
              <a:schemeClr val="accent2"/>
            </a:solidFill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5823" tIns="75823" rIns="75823" bIns="75823" numCol="1" spcCol="1270" anchor="ctr" anchorCtr="0">
            <a:noAutofit/>
          </a:bodyPr>
          <a:lstStyle/>
          <a:p>
            <a:pPr marL="85725" lvl="1" indent="-85725" defTabSz="37782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n-US" sz="850" dirty="0">
                <a:solidFill>
                  <a:srgbClr val="656565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</a:rPr>
              <a:t>Transition to Hybrid Cloud</a:t>
            </a:r>
          </a:p>
          <a:p>
            <a:pPr marL="85725" lvl="1" indent="-85725" defTabSz="37782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n-US" sz="850" dirty="0">
                <a:solidFill>
                  <a:srgbClr val="656565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</a:rPr>
              <a:t>Shift from CapEx to OpEx</a:t>
            </a:r>
          </a:p>
          <a:p>
            <a:pPr marL="85725" lvl="1" indent="-85725" defTabSz="37782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n-US" sz="850" dirty="0">
                <a:solidFill>
                  <a:srgbClr val="656565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</a:rPr>
              <a:t>Implement DevSecOps &amp; container strategies</a:t>
            </a:r>
          </a:p>
        </p:txBody>
      </p:sp>
    </p:spTree>
    <p:extLst>
      <p:ext uri="{BB962C8B-B14F-4D97-AF65-F5344CB8AC3E}">
        <p14:creationId xmlns:p14="http://schemas.microsoft.com/office/powerpoint/2010/main" val="118544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06269-38B3-43DE-A2F9-B9AA8EE0A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69" y="1372094"/>
            <a:ext cx="11329261" cy="45227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12:30 pm 	Lunch, Networking</a:t>
            </a:r>
            <a:endParaRPr lang="en-US" sz="2000" dirty="0"/>
          </a:p>
          <a:p>
            <a:pPr marL="0" indent="0">
              <a:buNone/>
            </a:pPr>
            <a:r>
              <a:rPr lang="en-US" sz="2400" dirty="0"/>
              <a:t>1:00 pm	Minnesota Chapter Cloud Security Alliance Updates</a:t>
            </a:r>
          </a:p>
          <a:p>
            <a:pPr marL="0" indent="0">
              <a:buNone/>
            </a:pPr>
            <a:r>
              <a:rPr lang="en-US" sz="2400" dirty="0"/>
              <a:t>		Introduction of January Speaker</a:t>
            </a:r>
          </a:p>
          <a:p>
            <a:pPr marL="0" indent="0">
              <a:buNone/>
            </a:pPr>
            <a:r>
              <a:rPr lang="en-US" sz="2400" dirty="0"/>
              <a:t>1:20 pm	Guest Speaker: </a:t>
            </a:r>
            <a:r>
              <a:rPr lang="en-US" sz="2400" i="1" dirty="0"/>
              <a:t> Rick Borden, Chief Legal Officer ORock Technologies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	How do you manage Compliance, Security, &amp; Privacy if your Sensitive data 		is Hosted within a Cloud Infrastructure by a 3rd Party Vendor?</a:t>
            </a:r>
          </a:p>
          <a:p>
            <a:pPr marL="0" indent="0">
              <a:buNone/>
            </a:pPr>
            <a:r>
              <a:rPr lang="en-US" sz="2400" dirty="0"/>
              <a:t>2:45 pm	Networking Break</a:t>
            </a:r>
          </a:p>
          <a:p>
            <a:pPr marL="0" indent="0">
              <a:buNone/>
            </a:pPr>
            <a:r>
              <a:rPr lang="en-US" sz="2400" dirty="0"/>
              <a:t>3:15 pm	Chapter Meeting Sponsor Presentation – </a:t>
            </a:r>
          </a:p>
          <a:p>
            <a:pPr marL="0" indent="0">
              <a:buNone/>
            </a:pPr>
            <a:r>
              <a:rPr lang="en-US" sz="2400" dirty="0"/>
              <a:t>		Thales, Trend Micro, and ORock Technologies</a:t>
            </a:r>
          </a:p>
          <a:p>
            <a:pPr marL="0" indent="0">
              <a:buNone/>
            </a:pPr>
            <a:r>
              <a:rPr lang="en-US" sz="2400" dirty="0"/>
              <a:t>3:30 pm	Final Q &amp; A for Presenter / ORock Technologies</a:t>
            </a:r>
          </a:p>
          <a:p>
            <a:pPr marL="0" indent="0">
              <a:buNone/>
            </a:pPr>
            <a:r>
              <a:rPr lang="en-US" sz="2400" dirty="0"/>
              <a:t>3:40 pm – 	Happy Hour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C69FB-A70E-4CD3-81D3-910D63371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B05B1-57BE-4C25-B49D-3AD392782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7B0C20-6A09-41F2-B7F7-7E7BE6F11E8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640001-A380-4039-8EE3-8120241EB9C0}"/>
              </a:ext>
            </a:extLst>
          </p:cNvPr>
          <p:cNvSpPr/>
          <p:nvPr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F68F1E"/>
          </a:solidFill>
          <a:ln>
            <a:solidFill>
              <a:srgbClr val="F68F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16">
            <a:extLst>
              <a:ext uri="{FF2B5EF4-FFF2-40B4-BE49-F238E27FC236}">
                <a16:creationId xmlns:a16="http://schemas.microsoft.com/office/drawing/2014/main" id="{B9CDA194-AB59-47E2-AE74-6D37DE88C7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75" y="6084699"/>
            <a:ext cx="2063172" cy="54330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A7D3597-26AA-45B9-A672-12FCF5DC8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4"/>
            <a:ext cx="10515600" cy="1103361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Minnesota Chapter – Cloud Security Alliance</a:t>
            </a:r>
            <a:br>
              <a:rPr lang="en-US" sz="2800" b="1" dirty="0"/>
            </a:br>
            <a:r>
              <a:rPr lang="en-US" sz="2800" b="1" dirty="0"/>
              <a:t>Friday, January 24, 2020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3C2D156-91B6-405D-892D-A1E2496692F2}"/>
              </a:ext>
            </a:extLst>
          </p:cNvPr>
          <p:cNvCxnSpPr>
            <a:cxnSpLocks/>
          </p:cNvCxnSpPr>
          <p:nvPr/>
        </p:nvCxnSpPr>
        <p:spPr>
          <a:xfrm>
            <a:off x="547769" y="1360825"/>
            <a:ext cx="105156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2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52311FE6-1275-48F6-907A-2402CCC335FB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524426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marL="0" marR="0" indent="0" algn="l" defTabSz="79552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93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marL="0" marR="0" lvl="0" indent="0" algn="l" defTabSz="79552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9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Calibri Light"/>
                <a:sym typeface="Calibri Light"/>
              </a:rPr>
              <a:t>Built for Regulated Industries &amp; Government</a:t>
            </a:r>
          </a:p>
        </p:txBody>
      </p:sp>
      <p:sp>
        <p:nvSpPr>
          <p:cNvPr id="14" name="Straight Connector 18">
            <a:extLst>
              <a:ext uri="{FF2B5EF4-FFF2-40B4-BE49-F238E27FC236}">
                <a16:creationId xmlns:a16="http://schemas.microsoft.com/office/drawing/2014/main" id="{A8C13A40-9678-4BEF-A270-9BE4A47FE566}"/>
              </a:ext>
            </a:extLst>
          </p:cNvPr>
          <p:cNvSpPr/>
          <p:nvPr/>
        </p:nvSpPr>
        <p:spPr>
          <a:xfrm>
            <a:off x="889550" y="889553"/>
            <a:ext cx="7619097" cy="0"/>
          </a:xfrm>
          <a:prstGeom prst="line">
            <a:avLst/>
          </a:prstGeom>
          <a:ln w="19050">
            <a:solidFill>
              <a:schemeClr val="accent3"/>
            </a:solidFill>
            <a:miter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15" name="Content Placeholder 16" descr="Content Placeholder 16">
            <a:extLst>
              <a:ext uri="{FF2B5EF4-FFF2-40B4-BE49-F238E27FC236}">
                <a16:creationId xmlns:a16="http://schemas.microsoft.com/office/drawing/2014/main" id="{DC4C9713-CF9A-44A5-96C4-C6CC54904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5767" y="209698"/>
            <a:ext cx="2845152" cy="749224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B8B6548C-CC82-4C21-8DFF-9B5DE7482785}"/>
              </a:ext>
            </a:extLst>
          </p:cNvPr>
          <p:cNvSpPr txBox="1"/>
          <p:nvPr/>
        </p:nvSpPr>
        <p:spPr>
          <a:xfrm>
            <a:off x="4084319" y="6543010"/>
            <a:ext cx="4023362" cy="225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100">
                <a:solidFill>
                  <a:srgbClr val="888888"/>
                </a:solidFill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CONFIDENTIAL  |  ©2019 CSA MN Chapter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3C09640C-3845-492D-BB65-60322E00FD45}"/>
              </a:ext>
            </a:extLst>
          </p:cNvPr>
          <p:cNvSpPr/>
          <p:nvPr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F68F1E"/>
          </a:solidFill>
          <a:ln w="12700">
            <a:solidFill>
              <a:srgbClr val="F68F1E"/>
            </a:solidFill>
            <a:miter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0E4619D-3A50-4E69-BD2E-CC8CBFC9E346}"/>
              </a:ext>
            </a:extLst>
          </p:cNvPr>
          <p:cNvSpPr txBox="1">
            <a:spLocks/>
          </p:cNvSpPr>
          <p:nvPr/>
        </p:nvSpPr>
        <p:spPr>
          <a:xfrm>
            <a:off x="11178855" y="6543010"/>
            <a:ext cx="174946" cy="225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r">
              <a:defRPr sz="1100">
                <a:solidFill>
                  <a:srgbClr val="888888"/>
                </a:solidFill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033A4C7-EEBA-4268-8940-F6A88AFD1954}"/>
              </a:ext>
            </a:extLst>
          </p:cNvPr>
          <p:cNvGrpSpPr/>
          <p:nvPr/>
        </p:nvGrpSpPr>
        <p:grpSpPr>
          <a:xfrm>
            <a:off x="6245478" y="1339975"/>
            <a:ext cx="5315109" cy="4514897"/>
            <a:chOff x="12487857" y="3109289"/>
            <a:chExt cx="10632986" cy="9032145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9B1401D-FFA7-4B00-AAF3-E84335D3A3B1}"/>
                </a:ext>
              </a:extLst>
            </p:cNvPr>
            <p:cNvGrpSpPr/>
            <p:nvPr/>
          </p:nvGrpSpPr>
          <p:grpSpPr>
            <a:xfrm>
              <a:off x="12487857" y="4327926"/>
              <a:ext cx="3243124" cy="7813508"/>
              <a:chOff x="12247758" y="2951246"/>
              <a:chExt cx="3243124" cy="7813508"/>
            </a:xfrm>
          </p:grpSpPr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8A774A5E-A567-4F37-A488-54E574AF5DF1}"/>
                  </a:ext>
                </a:extLst>
              </p:cNvPr>
              <p:cNvSpPr/>
              <p:nvPr/>
            </p:nvSpPr>
            <p:spPr>
              <a:xfrm>
                <a:off x="12247758" y="2951246"/>
                <a:ext cx="3243124" cy="3491900"/>
              </a:xfrm>
              <a:prstGeom prst="roundRect">
                <a:avLst>
                  <a:gd name="adj" fmla="val 10992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defTabSz="913989"/>
                <a:endParaRPr lang="en-US" sz="900" dirty="0">
                  <a:solidFill>
                    <a:srgbClr val="656565"/>
                  </a:solidFill>
                  <a:latin typeface="Arial" panose="020B0604020202020204"/>
                </a:endParaRPr>
              </a:p>
            </p:txBody>
          </p:sp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EC16BC1A-7A6C-41CE-B458-A135A70098BA}"/>
                  </a:ext>
                </a:extLst>
              </p:cNvPr>
              <p:cNvSpPr/>
              <p:nvPr/>
            </p:nvSpPr>
            <p:spPr>
              <a:xfrm>
                <a:off x="12267448" y="6543040"/>
                <a:ext cx="3222488" cy="4221714"/>
              </a:xfrm>
              <a:prstGeom prst="roundRect">
                <a:avLst>
                  <a:gd name="adj" fmla="val 10992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142840" indent="-142840" defTabSz="913989">
                  <a:buFont typeface="Arial" panose="020B0604020202020204" pitchFamily="34" charset="0"/>
                  <a:buChar char="•"/>
                </a:pPr>
                <a:endParaRPr lang="en-US" sz="1000" dirty="0">
                  <a:solidFill>
                    <a:srgbClr val="656565"/>
                  </a:solidFill>
                  <a:latin typeface="Arial" panose="020B0604020202020204"/>
                </a:endParaRPr>
              </a:p>
              <a:p>
                <a:pPr marL="142840" indent="-142840" defTabSz="913989">
                  <a:buFont typeface="Arial" panose="020B0604020202020204" pitchFamily="34" charset="0"/>
                  <a:buChar char="•"/>
                </a:pPr>
                <a:endParaRPr lang="en-US" sz="1000" dirty="0">
                  <a:solidFill>
                    <a:srgbClr val="656565"/>
                  </a:solidFill>
                  <a:latin typeface="Arial" panose="020B0604020202020204"/>
                </a:endParaRPr>
              </a:p>
              <a:p>
                <a:pPr marL="142840" indent="-142840" defTabSz="913989"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rgbClr val="656565"/>
                    </a:solidFill>
                    <a:latin typeface="Arial" panose="020B0604020202020204"/>
                  </a:rPr>
                  <a:t>NO data egress fees</a:t>
                </a:r>
              </a:p>
              <a:p>
                <a:pPr marL="142840" indent="-142840" defTabSz="913989"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rgbClr val="656565"/>
                    </a:solidFill>
                    <a:latin typeface="Arial" panose="020B0604020202020204"/>
                  </a:rPr>
                  <a:t>Simplified, predictable billing</a:t>
                </a:r>
              </a:p>
              <a:p>
                <a:pPr marL="142840" indent="-142840" defTabSz="913989"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rgbClr val="656565"/>
                    </a:solidFill>
                    <a:latin typeface="Arial" panose="020B0604020202020204"/>
                  </a:rPr>
                  <a:t>No surprise charges or inflated exit costs</a:t>
                </a:r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0A5E76E7-AA30-401C-8E08-05BF21A4E7A1}"/>
                  </a:ext>
                </a:extLst>
              </p:cNvPr>
              <p:cNvSpPr/>
              <p:nvPr/>
            </p:nvSpPr>
            <p:spPr>
              <a:xfrm>
                <a:off x="12267448" y="6009005"/>
                <a:ext cx="3222488" cy="1031875"/>
              </a:xfrm>
              <a:prstGeom prst="roundRect">
                <a:avLst/>
              </a:prstGeom>
              <a:solidFill>
                <a:srgbClr val="00429E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989"/>
                <a:r>
                  <a:rPr lang="en-US" sz="1200" b="1" dirty="0">
                    <a:solidFill>
                      <a:prstClr val="white"/>
                    </a:solidFill>
                    <a:latin typeface="Arial" panose="020B0604020202020204"/>
                  </a:rPr>
                  <a:t>Flat-Rate Billing</a:t>
                </a:r>
              </a:p>
            </p:txBody>
          </p:sp>
          <p:pic>
            <p:nvPicPr>
              <p:cNvPr id="50" name="Picture 49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5EB4D354-08E5-4119-B82E-08BFE094B0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07092" y="3108526"/>
                <a:ext cx="2743200" cy="2743200"/>
              </a:xfrm>
              <a:prstGeom prst="rect">
                <a:avLst/>
              </a:prstGeom>
            </p:spPr>
          </p:pic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2B34EEE-CBEE-4912-8FD7-8C6AEE62B0F3}"/>
                </a:ext>
              </a:extLst>
            </p:cNvPr>
            <p:cNvGrpSpPr/>
            <p:nvPr/>
          </p:nvGrpSpPr>
          <p:grpSpPr>
            <a:xfrm>
              <a:off x="19877719" y="4327926"/>
              <a:ext cx="3243124" cy="7813508"/>
              <a:chOff x="19632513" y="2951246"/>
              <a:chExt cx="3243124" cy="7813508"/>
            </a:xfrm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FB684F62-A4EA-4BEC-A7A2-0A7A928DB8BA}"/>
                  </a:ext>
                </a:extLst>
              </p:cNvPr>
              <p:cNvSpPr/>
              <p:nvPr/>
            </p:nvSpPr>
            <p:spPr>
              <a:xfrm>
                <a:off x="19632513" y="2951246"/>
                <a:ext cx="3243124" cy="3491900"/>
              </a:xfrm>
              <a:prstGeom prst="roundRect">
                <a:avLst>
                  <a:gd name="adj" fmla="val 10992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defTabSz="913989"/>
                <a:endParaRPr lang="en-US" sz="900" dirty="0">
                  <a:solidFill>
                    <a:srgbClr val="656565"/>
                  </a:solidFill>
                  <a:latin typeface="Arial" panose="020B0604020202020204"/>
                </a:endParaRPr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3F013141-633A-449D-B566-A6EC068DDA63}"/>
                  </a:ext>
                </a:extLst>
              </p:cNvPr>
              <p:cNvSpPr/>
              <p:nvPr/>
            </p:nvSpPr>
            <p:spPr>
              <a:xfrm>
                <a:off x="19652203" y="6543040"/>
                <a:ext cx="3222488" cy="4221714"/>
              </a:xfrm>
              <a:prstGeom prst="roundRect">
                <a:avLst>
                  <a:gd name="adj" fmla="val 10992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142840" indent="-142840" defTabSz="913989">
                  <a:buFont typeface="Arial" panose="020B0604020202020204" pitchFamily="34" charset="0"/>
                  <a:buChar char="•"/>
                </a:pPr>
                <a:endParaRPr lang="en-US" sz="1000" dirty="0">
                  <a:solidFill>
                    <a:srgbClr val="656565"/>
                  </a:solidFill>
                  <a:latin typeface="Arial" panose="020B0604020202020204"/>
                </a:endParaRPr>
              </a:p>
              <a:p>
                <a:pPr marL="142840" indent="-142840" defTabSz="913989">
                  <a:buFont typeface="Arial" panose="020B0604020202020204" pitchFamily="34" charset="0"/>
                  <a:buChar char="•"/>
                </a:pPr>
                <a:endParaRPr lang="en-US" sz="1000" dirty="0">
                  <a:solidFill>
                    <a:srgbClr val="656565"/>
                  </a:solidFill>
                  <a:latin typeface="Arial" panose="020B0604020202020204"/>
                </a:endParaRPr>
              </a:p>
              <a:p>
                <a:pPr marL="142840" indent="-142840" defTabSz="913989"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rgbClr val="656565"/>
                    </a:solidFill>
                    <a:latin typeface="Arial" panose="020B0604020202020204"/>
                  </a:rPr>
                  <a:t>FedRAMP Moderate (Authorized) or High (Ready)</a:t>
                </a:r>
              </a:p>
              <a:p>
                <a:pPr marL="142840" indent="-142840" defTabSz="913989"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rgbClr val="656565"/>
                    </a:solidFill>
                    <a:latin typeface="Arial" panose="020B0604020202020204"/>
                  </a:rPr>
                  <a:t>DoD Impact Level 2</a:t>
                </a:r>
              </a:p>
              <a:p>
                <a:pPr marL="142840" indent="-142840" defTabSz="913989"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rgbClr val="656565"/>
                    </a:solidFill>
                    <a:latin typeface="Arial" panose="020B0604020202020204"/>
                  </a:rPr>
                  <a:t>HIPAA/HITECH</a:t>
                </a:r>
              </a:p>
              <a:p>
                <a:pPr marL="142840" indent="-142840" defTabSz="913989"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rgbClr val="656565"/>
                    </a:solidFill>
                    <a:latin typeface="Arial" panose="020B0604020202020204"/>
                  </a:rPr>
                  <a:t>PCI DSS</a:t>
                </a:r>
              </a:p>
              <a:p>
                <a:pPr marL="142840" indent="-142840" defTabSz="913989"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rgbClr val="656565"/>
                    </a:solidFill>
                    <a:latin typeface="Arial" panose="020B0604020202020204"/>
                  </a:rPr>
                  <a:t>Support for regulatory reporting</a:t>
                </a:r>
              </a:p>
            </p:txBody>
          </p:sp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43CB0B86-B0E4-465C-89B2-DA48479AB8B4}"/>
                  </a:ext>
                </a:extLst>
              </p:cNvPr>
              <p:cNvSpPr/>
              <p:nvPr/>
            </p:nvSpPr>
            <p:spPr>
              <a:xfrm>
                <a:off x="19652203" y="6009005"/>
                <a:ext cx="3222488" cy="1031875"/>
              </a:xfrm>
              <a:prstGeom prst="roundRect">
                <a:avLst/>
              </a:prstGeom>
              <a:solidFill>
                <a:srgbClr val="00429E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989"/>
                <a:r>
                  <a:rPr lang="en-US" sz="1200" b="1" dirty="0">
                    <a:solidFill>
                      <a:prstClr val="white"/>
                    </a:solidFill>
                    <a:latin typeface="Arial" panose="020B0604020202020204"/>
                  </a:rPr>
                  <a:t>Compliance</a:t>
                </a:r>
              </a:p>
            </p:txBody>
          </p:sp>
        </p:grp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6853084A-68DF-46D2-B4FA-A0255E77B990}"/>
                </a:ext>
              </a:extLst>
            </p:cNvPr>
            <p:cNvSpPr/>
            <p:nvPr/>
          </p:nvSpPr>
          <p:spPr>
            <a:xfrm>
              <a:off x="12507547" y="3109289"/>
              <a:ext cx="10612350" cy="1031875"/>
            </a:xfrm>
            <a:prstGeom prst="roundRect">
              <a:avLst/>
            </a:prstGeom>
            <a:solidFill>
              <a:srgbClr val="00429E"/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989"/>
              <a:r>
                <a:rPr lang="en-US" sz="2400" b="1" dirty="0">
                  <a:solidFill>
                    <a:prstClr val="white"/>
                  </a:solidFill>
                  <a:latin typeface="Arial" panose="020B0604020202020204"/>
                </a:rPr>
                <a:t>Predictability &amp; Control</a:t>
              </a: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4B4EB9D-D8FA-4879-955A-C246859E1592}"/>
                </a:ext>
              </a:extLst>
            </p:cNvPr>
            <p:cNvGrpSpPr/>
            <p:nvPr/>
          </p:nvGrpSpPr>
          <p:grpSpPr>
            <a:xfrm>
              <a:off x="16182788" y="4327926"/>
              <a:ext cx="3243124" cy="7813508"/>
              <a:chOff x="16182788" y="3946926"/>
              <a:chExt cx="3243124" cy="7813508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524CA5EB-E056-4DCF-8DA4-FA0C8CC3D52B}"/>
                  </a:ext>
                </a:extLst>
              </p:cNvPr>
              <p:cNvGrpSpPr/>
              <p:nvPr/>
            </p:nvGrpSpPr>
            <p:grpSpPr>
              <a:xfrm>
                <a:off x="16182788" y="3946926"/>
                <a:ext cx="3243124" cy="7813508"/>
                <a:chOff x="16003350" y="2951246"/>
                <a:chExt cx="3243124" cy="7813508"/>
              </a:xfrm>
            </p:grpSpPr>
            <p:sp>
              <p:nvSpPr>
                <p:cNvPr id="41" name="Rectangle: Rounded Corners 40">
                  <a:extLst>
                    <a:ext uri="{FF2B5EF4-FFF2-40B4-BE49-F238E27FC236}">
                      <a16:creationId xmlns:a16="http://schemas.microsoft.com/office/drawing/2014/main" id="{1CE1B0F3-4DFB-48BC-B809-BED50AEB196C}"/>
                    </a:ext>
                  </a:extLst>
                </p:cNvPr>
                <p:cNvSpPr/>
                <p:nvPr/>
              </p:nvSpPr>
              <p:spPr>
                <a:xfrm>
                  <a:off x="16003350" y="2951246"/>
                  <a:ext cx="3243124" cy="3491900"/>
                </a:xfrm>
                <a:prstGeom prst="roundRect">
                  <a:avLst>
                    <a:gd name="adj" fmla="val 10992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defTabSz="913989"/>
                  <a:endParaRPr lang="en-US" sz="900" dirty="0">
                    <a:solidFill>
                      <a:srgbClr val="656565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42" name="Rectangle: Rounded Corners 41">
                  <a:extLst>
                    <a:ext uri="{FF2B5EF4-FFF2-40B4-BE49-F238E27FC236}">
                      <a16:creationId xmlns:a16="http://schemas.microsoft.com/office/drawing/2014/main" id="{EBC7141F-9450-41C7-9D32-4838469B79E0}"/>
                    </a:ext>
                  </a:extLst>
                </p:cNvPr>
                <p:cNvSpPr/>
                <p:nvPr/>
              </p:nvSpPr>
              <p:spPr>
                <a:xfrm>
                  <a:off x="16022584" y="6543040"/>
                  <a:ext cx="3222488" cy="4221714"/>
                </a:xfrm>
                <a:prstGeom prst="roundRect">
                  <a:avLst>
                    <a:gd name="adj" fmla="val 10992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marL="142840" indent="-142840" defTabSz="913989">
                    <a:buFont typeface="Arial" panose="020B0604020202020204" pitchFamily="34" charset="0"/>
                    <a:buChar char="•"/>
                  </a:pPr>
                  <a:endParaRPr lang="en-US" sz="1000" dirty="0">
                    <a:solidFill>
                      <a:srgbClr val="656565"/>
                    </a:solidFill>
                    <a:latin typeface="Arial" panose="020B0604020202020204"/>
                  </a:endParaRPr>
                </a:p>
                <a:p>
                  <a:pPr marL="142840" indent="-142840" defTabSz="913989">
                    <a:buFont typeface="Arial" panose="020B0604020202020204" pitchFamily="34" charset="0"/>
                    <a:buChar char="•"/>
                  </a:pPr>
                  <a:endParaRPr lang="en-US" sz="1000" dirty="0">
                    <a:solidFill>
                      <a:srgbClr val="656565"/>
                    </a:solidFill>
                    <a:latin typeface="Arial" panose="020B0604020202020204"/>
                  </a:endParaRPr>
                </a:p>
                <a:p>
                  <a:pPr marL="142840" indent="-142840" defTabSz="913989">
                    <a:buFont typeface="Arial" panose="020B0604020202020204" pitchFamily="34" charset="0"/>
                    <a:buChar char="•"/>
                  </a:pPr>
                  <a:r>
                    <a:rPr lang="en-US" sz="1000" dirty="0">
                      <a:solidFill>
                        <a:srgbClr val="656565"/>
                      </a:solidFill>
                      <a:latin typeface="Arial" panose="020B0604020202020204"/>
                    </a:rPr>
                    <a:t>U.S.-based NOC &amp; SOC </a:t>
                  </a:r>
                </a:p>
                <a:p>
                  <a:pPr marL="142840" indent="-142840" defTabSz="913989">
                    <a:buFont typeface="Arial" panose="020B0604020202020204" pitchFamily="34" charset="0"/>
                    <a:buChar char="•"/>
                  </a:pPr>
                  <a:r>
                    <a:rPr lang="en-US" sz="1000" dirty="0">
                      <a:solidFill>
                        <a:srgbClr val="656565"/>
                      </a:solidFill>
                      <a:latin typeface="Arial" panose="020B0604020202020204"/>
                    </a:rPr>
                    <a:t>Staffed by US citizens</a:t>
                  </a:r>
                </a:p>
                <a:p>
                  <a:pPr marL="142840" indent="-142840" defTabSz="913989">
                    <a:buFont typeface="Arial" panose="020B0604020202020204" pitchFamily="34" charset="0"/>
                    <a:buChar char="•"/>
                  </a:pPr>
                  <a:r>
                    <a:rPr lang="en-US" sz="1000" dirty="0">
                      <a:solidFill>
                        <a:srgbClr val="656565"/>
                      </a:solidFill>
                      <a:latin typeface="Arial" panose="020B0604020202020204"/>
                    </a:rPr>
                    <a:t>Single point of contact for 24/7/365 customer service </a:t>
                  </a:r>
                </a:p>
                <a:p>
                  <a:pPr marL="142840" indent="-142840" defTabSz="913989">
                    <a:buFont typeface="Arial" panose="020B0604020202020204" pitchFamily="34" charset="0"/>
                    <a:buChar char="•"/>
                  </a:pPr>
                  <a:r>
                    <a:rPr lang="en-US" sz="1000" dirty="0">
                      <a:solidFill>
                        <a:srgbClr val="656565"/>
                      </a:solidFill>
                      <a:latin typeface="Arial" panose="020B0604020202020204"/>
                    </a:rPr>
                    <a:t>Flexibility and agility</a:t>
                  </a:r>
                </a:p>
              </p:txBody>
            </p:sp>
            <p:sp>
              <p:nvSpPr>
                <p:cNvPr id="43" name="Rectangle: Rounded Corners 42">
                  <a:extLst>
                    <a:ext uri="{FF2B5EF4-FFF2-40B4-BE49-F238E27FC236}">
                      <a16:creationId xmlns:a16="http://schemas.microsoft.com/office/drawing/2014/main" id="{4C00887A-805B-4C04-B741-A0B40069B27F}"/>
                    </a:ext>
                  </a:extLst>
                </p:cNvPr>
                <p:cNvSpPr/>
                <p:nvPr/>
              </p:nvSpPr>
              <p:spPr>
                <a:xfrm>
                  <a:off x="16022584" y="6009005"/>
                  <a:ext cx="3222488" cy="1031875"/>
                </a:xfrm>
                <a:prstGeom prst="roundRect">
                  <a:avLst/>
                </a:prstGeom>
                <a:solidFill>
                  <a:srgbClr val="00429E"/>
                </a:solidFill>
                <a:ln>
                  <a:solidFill>
                    <a:schemeClr val="tx1"/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3989"/>
                  <a:r>
                    <a:rPr lang="en-US" sz="1200" b="1" dirty="0">
                      <a:solidFill>
                        <a:prstClr val="white"/>
                      </a:solidFill>
                      <a:latin typeface="Arial" panose="020B0604020202020204"/>
                    </a:rPr>
                    <a:t>White-Glove Support</a:t>
                  </a:r>
                </a:p>
              </p:txBody>
            </p:sp>
          </p:grpSp>
          <p:pic>
            <p:nvPicPr>
              <p:cNvPr id="40" name="Picture 39">
                <a:hlinkClick r:id="" action="ppaction://noaction"/>
                <a:extLst>
                  <a:ext uri="{FF2B5EF4-FFF2-40B4-BE49-F238E27FC236}">
                    <a16:creationId xmlns:a16="http://schemas.microsoft.com/office/drawing/2014/main" id="{167A6A99-51BD-4177-BB3E-F6C63F3A60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32750" y="4114800"/>
                <a:ext cx="2743200" cy="2743200"/>
              </a:xfrm>
              <a:prstGeom prst="rect">
                <a:avLst/>
              </a:prstGeom>
            </p:spPr>
          </p:pic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A4F4719-1C53-42F9-9557-A4911D142FA7}"/>
              </a:ext>
            </a:extLst>
          </p:cNvPr>
          <p:cNvGrpSpPr/>
          <p:nvPr/>
        </p:nvGrpSpPr>
        <p:grpSpPr>
          <a:xfrm>
            <a:off x="650334" y="1339975"/>
            <a:ext cx="5349395" cy="4514897"/>
            <a:chOff x="1294655" y="3109289"/>
            <a:chExt cx="10701576" cy="9032145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9B61F2C2-6DF3-42BA-AAB5-BABEE7808B65}"/>
                </a:ext>
              </a:extLst>
            </p:cNvPr>
            <p:cNvGrpSpPr/>
            <p:nvPr/>
          </p:nvGrpSpPr>
          <p:grpSpPr>
            <a:xfrm>
              <a:off x="1294655" y="4327926"/>
              <a:ext cx="3262359" cy="7813508"/>
              <a:chOff x="1054556" y="2951246"/>
              <a:chExt cx="3262359" cy="7813508"/>
            </a:xfrm>
          </p:grpSpPr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91640EBA-5A78-4FA0-B71C-2192526D6445}"/>
                  </a:ext>
                </a:extLst>
              </p:cNvPr>
              <p:cNvSpPr/>
              <p:nvPr/>
            </p:nvSpPr>
            <p:spPr>
              <a:xfrm>
                <a:off x="1055181" y="2951246"/>
                <a:ext cx="3243124" cy="3491900"/>
              </a:xfrm>
              <a:prstGeom prst="roundRect">
                <a:avLst>
                  <a:gd name="adj" fmla="val 10992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defTabSz="913989"/>
                <a:endParaRPr lang="en-US" sz="900" dirty="0">
                  <a:solidFill>
                    <a:srgbClr val="656565"/>
                  </a:solidFill>
                  <a:latin typeface="Arial" panose="020B0604020202020204"/>
                </a:endParaRPr>
              </a:p>
            </p:txBody>
          </p:sp>
          <p:pic>
            <p:nvPicPr>
              <p:cNvPr id="66" name="Picture 65">
                <a:hlinkClick r:id="" action="ppaction://noaction"/>
                <a:extLst>
                  <a:ext uri="{FF2B5EF4-FFF2-40B4-BE49-F238E27FC236}">
                    <a16:creationId xmlns:a16="http://schemas.microsoft.com/office/drawing/2014/main" id="{24E1F921-2A08-4212-93D3-BD6B026839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4836" y="3108526"/>
                <a:ext cx="2743200" cy="2743200"/>
              </a:xfrm>
              <a:prstGeom prst="rect">
                <a:avLst/>
              </a:prstGeom>
            </p:spPr>
          </p:pic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id="{3CB0C85B-03C5-4FAB-B08E-A7C8A8C121D4}"/>
                  </a:ext>
                </a:extLst>
              </p:cNvPr>
              <p:cNvSpPr/>
              <p:nvPr/>
            </p:nvSpPr>
            <p:spPr>
              <a:xfrm>
                <a:off x="1054556" y="6629908"/>
                <a:ext cx="3243124" cy="4134846"/>
              </a:xfrm>
              <a:prstGeom prst="roundRect">
                <a:avLst>
                  <a:gd name="adj" fmla="val 10992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142840" indent="-142840" defTabSz="913989">
                  <a:buFont typeface="Arial" panose="020B0604020202020204" pitchFamily="34" charset="0"/>
                  <a:buChar char="•"/>
                </a:pPr>
                <a:endParaRPr lang="en-US" sz="1000" dirty="0">
                  <a:solidFill>
                    <a:srgbClr val="656565"/>
                  </a:solidFill>
                  <a:latin typeface="Arial" panose="020B0604020202020204"/>
                </a:endParaRPr>
              </a:p>
              <a:p>
                <a:pPr marL="142840" indent="-142840" defTabSz="913989">
                  <a:buFont typeface="Arial" panose="020B0604020202020204" pitchFamily="34" charset="0"/>
                  <a:buChar char="•"/>
                </a:pPr>
                <a:endParaRPr lang="en-US" sz="1000" dirty="0">
                  <a:solidFill>
                    <a:srgbClr val="656565"/>
                  </a:solidFill>
                  <a:latin typeface="Arial" panose="020B0604020202020204"/>
                </a:endParaRPr>
              </a:p>
              <a:p>
                <a:pPr marL="142840" indent="-142840" defTabSz="913989"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rgbClr val="656565"/>
                    </a:solidFill>
                    <a:latin typeface="Arial" panose="020B0604020202020204"/>
                  </a:rPr>
                  <a:t>325+ security controls</a:t>
                </a:r>
              </a:p>
              <a:p>
                <a:pPr marL="142840" indent="-142840" defTabSz="913989"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rgbClr val="656565"/>
                    </a:solidFill>
                    <a:latin typeface="Arial" panose="020B0604020202020204"/>
                  </a:rPr>
                  <a:t>Encrypted network</a:t>
                </a:r>
              </a:p>
              <a:p>
                <a:pPr marL="142840" indent="-142840" defTabSz="913989"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rgbClr val="656565"/>
                    </a:solidFill>
                    <a:latin typeface="Arial" panose="020B0604020202020204"/>
                  </a:rPr>
                  <a:t>SOC 2 Type II data centers</a:t>
                </a:r>
              </a:p>
              <a:p>
                <a:pPr marL="142840" indent="-142840" defTabSz="913989"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rgbClr val="656565"/>
                    </a:solidFill>
                    <a:latin typeface="Arial" panose="020B0604020202020204"/>
                  </a:rPr>
                  <a:t>HPE Silicon Root of Trust </a:t>
                </a:r>
              </a:p>
              <a:p>
                <a:pPr marL="142840" indent="-142840" defTabSz="913989"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rgbClr val="656565"/>
                    </a:solidFill>
                    <a:latin typeface="Arial" panose="020B0604020202020204"/>
                  </a:rPr>
                  <a:t>HPE Supply Chain Responsibility Program</a:t>
                </a:r>
              </a:p>
            </p:txBody>
          </p:sp>
          <p:sp>
            <p:nvSpPr>
              <p:cNvPr id="68" name="Rectangle: Rounded Corners 67">
                <a:extLst>
                  <a:ext uri="{FF2B5EF4-FFF2-40B4-BE49-F238E27FC236}">
                    <a16:creationId xmlns:a16="http://schemas.microsoft.com/office/drawing/2014/main" id="{CF79B2C2-B2B8-496D-A274-0F1ECEE77EF7}"/>
                  </a:ext>
                </a:extLst>
              </p:cNvPr>
              <p:cNvSpPr/>
              <p:nvPr/>
            </p:nvSpPr>
            <p:spPr>
              <a:xfrm>
                <a:off x="1054557" y="6009005"/>
                <a:ext cx="3262358" cy="1031875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989"/>
                <a:r>
                  <a:rPr lang="en-US" sz="1200" b="1" dirty="0">
                    <a:solidFill>
                      <a:prstClr val="white"/>
                    </a:solidFill>
                    <a:latin typeface="Arial" panose="020B0604020202020204"/>
                  </a:rPr>
                  <a:t>Data Protection</a:t>
                </a: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D488ED84-1143-4082-A673-FE1A16EA712D}"/>
                </a:ext>
              </a:extLst>
            </p:cNvPr>
            <p:cNvGrpSpPr/>
            <p:nvPr/>
          </p:nvGrpSpPr>
          <p:grpSpPr>
            <a:xfrm>
              <a:off x="5010716" y="4327926"/>
              <a:ext cx="3245623" cy="7813508"/>
              <a:chOff x="4770617" y="2951246"/>
              <a:chExt cx="3245623" cy="7813508"/>
            </a:xfrm>
          </p:grpSpPr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6E5C2743-975D-4526-AE28-C340107D92CF}"/>
                  </a:ext>
                </a:extLst>
              </p:cNvPr>
              <p:cNvSpPr/>
              <p:nvPr/>
            </p:nvSpPr>
            <p:spPr>
              <a:xfrm>
                <a:off x="4770617" y="2951246"/>
                <a:ext cx="3243124" cy="3491900"/>
              </a:xfrm>
              <a:prstGeom prst="roundRect">
                <a:avLst>
                  <a:gd name="adj" fmla="val 10992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defTabSz="913989"/>
                <a:endParaRPr lang="en-US" sz="900" dirty="0">
                  <a:solidFill>
                    <a:srgbClr val="656565"/>
                  </a:solidFill>
                  <a:latin typeface="Arial" panose="020B0604020202020204"/>
                </a:endParaRPr>
              </a:p>
            </p:txBody>
          </p:sp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CF1F54B8-6C02-43AB-AA15-3149768D9247}"/>
                  </a:ext>
                </a:extLst>
              </p:cNvPr>
              <p:cNvSpPr/>
              <p:nvPr/>
            </p:nvSpPr>
            <p:spPr>
              <a:xfrm>
                <a:off x="4793752" y="6629908"/>
                <a:ext cx="3222488" cy="4134846"/>
              </a:xfrm>
              <a:prstGeom prst="roundRect">
                <a:avLst>
                  <a:gd name="adj" fmla="val 10992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142840" indent="-142840" defTabSz="913989">
                  <a:buFont typeface="Arial" panose="020B0604020202020204" pitchFamily="34" charset="0"/>
                  <a:buChar char="•"/>
                </a:pPr>
                <a:endParaRPr lang="en-US" sz="1000" dirty="0">
                  <a:solidFill>
                    <a:srgbClr val="656565"/>
                  </a:solidFill>
                  <a:latin typeface="Arial" panose="020B0604020202020204"/>
                </a:endParaRPr>
              </a:p>
              <a:p>
                <a:pPr marL="142840" indent="-142840" defTabSz="913989">
                  <a:buFont typeface="Arial" panose="020B0604020202020204" pitchFamily="34" charset="0"/>
                  <a:buChar char="•"/>
                </a:pPr>
                <a:endParaRPr lang="en-US" sz="1000" dirty="0">
                  <a:solidFill>
                    <a:srgbClr val="656565"/>
                  </a:solidFill>
                  <a:latin typeface="Arial" panose="020B0604020202020204"/>
                </a:endParaRPr>
              </a:p>
              <a:p>
                <a:pPr marL="142840" indent="-142840" defTabSz="913989"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rgbClr val="656565"/>
                    </a:solidFill>
                    <a:latin typeface="Arial" panose="020B0604020202020204"/>
                  </a:rPr>
                  <a:t>Transport data at Layer 2</a:t>
                </a:r>
              </a:p>
              <a:p>
                <a:pPr marL="142840" indent="-142840" defTabSz="913989"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rgbClr val="656565"/>
                    </a:solidFill>
                    <a:latin typeface="Arial" panose="020B0604020202020204"/>
                  </a:rPr>
                  <a:t>Dedicated connectivity between all ORock network PoPs</a:t>
                </a:r>
              </a:p>
              <a:p>
                <a:pPr marL="142840" indent="-142840" defTabSz="913989"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rgbClr val="656565"/>
                    </a:solidFill>
                    <a:latin typeface="Arial" panose="020B0604020202020204"/>
                  </a:rPr>
                  <a:t>No upstream CSP</a:t>
                </a:r>
              </a:p>
              <a:p>
                <a:pPr marL="142840" indent="-142840" defTabSz="913989"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rgbClr val="656565"/>
                    </a:solidFill>
                    <a:latin typeface="Arial" panose="020B0604020202020204"/>
                  </a:rPr>
                  <a:t>Connections terminate in ORock cages</a:t>
                </a:r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BF5662B7-77D6-4074-8F7D-260E7DDA75D9}"/>
                  </a:ext>
                </a:extLst>
              </p:cNvPr>
              <p:cNvSpPr/>
              <p:nvPr/>
            </p:nvSpPr>
            <p:spPr>
              <a:xfrm>
                <a:off x="4793752" y="6009005"/>
                <a:ext cx="3222488" cy="1031875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989"/>
                <a:r>
                  <a:rPr lang="en-US" sz="1200" b="1" dirty="0">
                    <a:solidFill>
                      <a:prstClr val="white"/>
                    </a:solidFill>
                    <a:latin typeface="Arial" panose="020B0604020202020204"/>
                  </a:rPr>
                  <a:t>Private Fiber Optic Network</a:t>
                </a:r>
              </a:p>
            </p:txBody>
          </p:sp>
          <p:pic>
            <p:nvPicPr>
              <p:cNvPr id="64" name="Picture 63">
                <a:hlinkClick r:id="" action="ppaction://noaction"/>
                <a:extLst>
                  <a:ext uri="{FF2B5EF4-FFF2-40B4-BE49-F238E27FC236}">
                    <a16:creationId xmlns:a16="http://schemas.microsoft.com/office/drawing/2014/main" id="{CB195413-F359-4103-B1B3-B4EFC3EF81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20579" y="3108526"/>
                <a:ext cx="2743200" cy="2743200"/>
              </a:xfrm>
              <a:prstGeom prst="rect">
                <a:avLst/>
              </a:prstGeom>
            </p:spPr>
          </p:pic>
        </p:grp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1A6FDD66-1452-45BA-8880-D7AF8480E160}"/>
                </a:ext>
              </a:extLst>
            </p:cNvPr>
            <p:cNvSpPr/>
            <p:nvPr/>
          </p:nvSpPr>
          <p:spPr>
            <a:xfrm>
              <a:off x="1295281" y="3109289"/>
              <a:ext cx="10700950" cy="103187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989"/>
              <a:r>
                <a:rPr lang="en-US" sz="2400" b="1" dirty="0">
                  <a:solidFill>
                    <a:prstClr val="white"/>
                  </a:solidFill>
                  <a:latin typeface="Arial" panose="020B0604020202020204"/>
                </a:rPr>
                <a:t>Security &amp; Performance</a:t>
              </a:r>
              <a:endParaRPr lang="en-US" sz="3599" b="1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3BB7DA16-C71B-4C4F-8B29-32781F977E6D}"/>
                </a:ext>
              </a:extLst>
            </p:cNvPr>
            <p:cNvGrpSpPr/>
            <p:nvPr/>
          </p:nvGrpSpPr>
          <p:grpSpPr>
            <a:xfrm>
              <a:off x="8771868" y="4327926"/>
              <a:ext cx="3224363" cy="7813508"/>
              <a:chOff x="8771868" y="3946926"/>
              <a:chExt cx="3224363" cy="7813508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77BAF7D7-5110-4E12-92BF-6F07369DEDA0}"/>
                  </a:ext>
                </a:extLst>
              </p:cNvPr>
              <p:cNvGrpSpPr/>
              <p:nvPr/>
            </p:nvGrpSpPr>
            <p:grpSpPr>
              <a:xfrm>
                <a:off x="8771868" y="3946926"/>
                <a:ext cx="3224363" cy="7813508"/>
                <a:chOff x="8510437" y="2951246"/>
                <a:chExt cx="3224363" cy="7813508"/>
              </a:xfrm>
            </p:grpSpPr>
            <p:sp>
              <p:nvSpPr>
                <p:cNvPr id="58" name="Rectangle: Rounded Corners 57">
                  <a:extLst>
                    <a:ext uri="{FF2B5EF4-FFF2-40B4-BE49-F238E27FC236}">
                      <a16:creationId xmlns:a16="http://schemas.microsoft.com/office/drawing/2014/main" id="{FA9053E3-2A7D-4FA1-A419-44BBF6C50E72}"/>
                    </a:ext>
                  </a:extLst>
                </p:cNvPr>
                <p:cNvSpPr/>
                <p:nvPr/>
              </p:nvSpPr>
              <p:spPr>
                <a:xfrm>
                  <a:off x="8510437" y="2951246"/>
                  <a:ext cx="3224363" cy="3491900"/>
                </a:xfrm>
                <a:prstGeom prst="roundRect">
                  <a:avLst>
                    <a:gd name="adj" fmla="val 10992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defTabSz="913989"/>
                  <a:endParaRPr lang="en-US" sz="900" dirty="0">
                    <a:solidFill>
                      <a:srgbClr val="656565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59" name="Rectangle: Rounded Corners 58">
                  <a:extLst>
                    <a:ext uri="{FF2B5EF4-FFF2-40B4-BE49-F238E27FC236}">
                      <a16:creationId xmlns:a16="http://schemas.microsoft.com/office/drawing/2014/main" id="{2CB4B03C-B310-412D-9F90-EEF62B465D50}"/>
                    </a:ext>
                  </a:extLst>
                </p:cNvPr>
                <p:cNvSpPr/>
                <p:nvPr/>
              </p:nvSpPr>
              <p:spPr>
                <a:xfrm>
                  <a:off x="8512312" y="6543040"/>
                  <a:ext cx="3222488" cy="4221714"/>
                </a:xfrm>
                <a:prstGeom prst="roundRect">
                  <a:avLst>
                    <a:gd name="adj" fmla="val 10992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marL="142840" indent="-142840" defTabSz="913989">
                    <a:buFont typeface="Arial" panose="020B0604020202020204" pitchFamily="34" charset="0"/>
                    <a:buChar char="•"/>
                  </a:pPr>
                  <a:endParaRPr lang="en-US" sz="1000" dirty="0">
                    <a:solidFill>
                      <a:srgbClr val="656565"/>
                    </a:solidFill>
                    <a:latin typeface="Arial" panose="020B0604020202020204"/>
                  </a:endParaRPr>
                </a:p>
                <a:p>
                  <a:pPr marL="142840" indent="-142840" defTabSz="913989">
                    <a:buFont typeface="Arial" panose="020B0604020202020204" pitchFamily="34" charset="0"/>
                    <a:buChar char="•"/>
                  </a:pPr>
                  <a:endParaRPr lang="en-US" sz="1000" dirty="0">
                    <a:solidFill>
                      <a:srgbClr val="656565"/>
                    </a:solidFill>
                    <a:latin typeface="Arial" panose="020B0604020202020204"/>
                  </a:endParaRPr>
                </a:p>
                <a:p>
                  <a:pPr marL="142840" indent="-142840" defTabSz="913989">
                    <a:buFont typeface="Arial" panose="020B0604020202020204" pitchFamily="34" charset="0"/>
                    <a:buChar char="•"/>
                  </a:pPr>
                  <a:r>
                    <a:rPr lang="en-US" sz="1000" dirty="0">
                      <a:solidFill>
                        <a:srgbClr val="656565"/>
                      </a:solidFill>
                      <a:latin typeface="Arial" panose="020B0604020202020204"/>
                    </a:rPr>
                    <a:t>No vendor lock-in</a:t>
                  </a:r>
                </a:p>
                <a:p>
                  <a:pPr marL="142840" indent="-142840" defTabSz="913989">
                    <a:buFont typeface="Arial" panose="020B0604020202020204" pitchFamily="34" charset="0"/>
                    <a:buChar char="•"/>
                  </a:pPr>
                  <a:r>
                    <a:rPr lang="en-US" sz="1000" dirty="0">
                      <a:solidFill>
                        <a:srgbClr val="656565"/>
                      </a:solidFill>
                      <a:latin typeface="Arial" panose="020B0604020202020204"/>
                    </a:rPr>
                    <a:t>Interoperable, vendor-agnostic environment </a:t>
                  </a:r>
                </a:p>
                <a:p>
                  <a:pPr marL="142840" indent="-142840" defTabSz="913989">
                    <a:buFont typeface="Arial" panose="020B0604020202020204" pitchFamily="34" charset="0"/>
                    <a:buChar char="•"/>
                  </a:pPr>
                  <a:r>
                    <a:rPr lang="en-US" sz="1000" dirty="0">
                      <a:solidFill>
                        <a:srgbClr val="656565"/>
                      </a:solidFill>
                      <a:latin typeface="Arial" panose="020B0604020202020204"/>
                    </a:rPr>
                    <a:t>Built with Open Source tools</a:t>
                  </a:r>
                </a:p>
              </p:txBody>
            </p:sp>
            <p:sp>
              <p:nvSpPr>
                <p:cNvPr id="60" name="Rectangle: Rounded Corners 59">
                  <a:extLst>
                    <a:ext uri="{FF2B5EF4-FFF2-40B4-BE49-F238E27FC236}">
                      <a16:creationId xmlns:a16="http://schemas.microsoft.com/office/drawing/2014/main" id="{7C6347C0-D634-45A4-8D90-B9C7A4A1C7CD}"/>
                    </a:ext>
                  </a:extLst>
                </p:cNvPr>
                <p:cNvSpPr/>
                <p:nvPr/>
              </p:nvSpPr>
              <p:spPr>
                <a:xfrm>
                  <a:off x="8512312" y="6009005"/>
                  <a:ext cx="3222488" cy="1031875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solidFill>
                    <a:schemeClr val="tx1"/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3989"/>
                  <a:r>
                    <a:rPr lang="en-US" sz="1200" b="1" dirty="0">
                      <a:solidFill>
                        <a:prstClr val="white"/>
                      </a:solidFill>
                      <a:latin typeface="Arial" panose="020B0604020202020204"/>
                    </a:rPr>
                    <a:t>Enterprise-Grade Open Source</a:t>
                  </a:r>
                </a:p>
              </p:txBody>
            </p:sp>
          </p:grpSp>
          <p:pic>
            <p:nvPicPr>
              <p:cNvPr id="57" name="Picture 56">
                <a:hlinkClick r:id="" action="ppaction://noaction"/>
                <a:extLst>
                  <a:ext uri="{FF2B5EF4-FFF2-40B4-BE49-F238E27FC236}">
                    <a16:creationId xmlns:a16="http://schemas.microsoft.com/office/drawing/2014/main" id="{1499BC39-D762-4A88-8E1B-4D0635D55F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12449" y="4114800"/>
                <a:ext cx="2743200" cy="2743200"/>
              </a:xfrm>
              <a:prstGeom prst="rect">
                <a:avLst/>
              </a:prstGeom>
            </p:spPr>
          </p:pic>
        </p:grpSp>
      </p:grpSp>
      <p:pic>
        <p:nvPicPr>
          <p:cNvPr id="69" name="Picture 68" descr="A close up of a sign&#10;&#10;Description automatically generated">
            <a:extLst>
              <a:ext uri="{FF2B5EF4-FFF2-40B4-BE49-F238E27FC236}">
                <a16:creationId xmlns:a16="http://schemas.microsoft.com/office/drawing/2014/main" id="{3340C309-7A92-4A66-9601-F2FD6CBCF11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901" y="2033050"/>
            <a:ext cx="1371600" cy="1371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264714-4830-4348-9DE4-E93F2987AAB5}"/>
              </a:ext>
            </a:extLst>
          </p:cNvPr>
          <p:cNvSpPr txBox="1"/>
          <p:nvPr/>
        </p:nvSpPr>
        <p:spPr>
          <a:xfrm>
            <a:off x="2397218" y="6163388"/>
            <a:ext cx="720502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  <a:hlinkClick r:id="rId10"/>
              </a:rPr>
              <a:t>www.orocktech.com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| 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  <a:hlinkClick r:id="rId11"/>
              </a:rPr>
              <a:t>sal</a:t>
            </a:r>
            <a:r>
              <a:rPr lang="en-US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  <a:hlinkClick r:id="rId11"/>
              </a:rPr>
              <a:t>es@orocktech.com</a:t>
            </a:r>
            <a:r>
              <a:rPr lang="en-US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 | (571) 386-0201 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870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Footer Placeholder 3"/>
          <p:cNvSpPr txBox="1"/>
          <p:nvPr/>
        </p:nvSpPr>
        <p:spPr>
          <a:xfrm>
            <a:off x="4084319" y="6543010"/>
            <a:ext cx="4023362" cy="225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100">
                <a:solidFill>
                  <a:srgbClr val="888888"/>
                </a:solidFill>
              </a:defRPr>
            </a:lvl1pPr>
          </a:lstStyle>
          <a:p>
            <a:r>
              <a:t>CONFIDENTIAL  |  ©2019 CSA MN Chapter</a:t>
            </a:r>
          </a:p>
        </p:txBody>
      </p:sp>
      <p:sp>
        <p:nvSpPr>
          <p:cNvPr id="113" name="Title 1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52442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95527">
              <a:defRPr sz="3393"/>
            </a:lvl1pPr>
          </a:lstStyle>
          <a:p>
            <a:r>
              <a:rPr lang="en-US" b="1" dirty="0"/>
              <a:t>Closing Comments</a:t>
            </a:r>
            <a:endParaRPr b="1" dirty="0"/>
          </a:p>
        </p:txBody>
      </p:sp>
      <p:sp>
        <p:nvSpPr>
          <p:cNvPr id="114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178855" y="6543010"/>
            <a:ext cx="174946" cy="22570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  <p:sp>
        <p:nvSpPr>
          <p:cNvPr id="115" name="Rectangle 6"/>
          <p:cNvSpPr/>
          <p:nvPr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F68F1E"/>
          </a:solidFill>
          <a:ln w="12700">
            <a:solidFill>
              <a:srgbClr val="F68F1E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6" name="Straight Connector 18"/>
          <p:cNvSpPr/>
          <p:nvPr/>
        </p:nvSpPr>
        <p:spPr>
          <a:xfrm>
            <a:off x="889551" y="889552"/>
            <a:ext cx="5206450" cy="1"/>
          </a:xfrm>
          <a:prstGeom prst="line">
            <a:avLst/>
          </a:prstGeom>
          <a:ln w="19050">
            <a:solidFill>
              <a:schemeClr val="accent3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7" name="Content Placeholder 2"/>
          <p:cNvSpPr txBox="1"/>
          <p:nvPr/>
        </p:nvSpPr>
        <p:spPr>
          <a:xfrm>
            <a:off x="883919" y="1137724"/>
            <a:ext cx="9512810" cy="5107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400"/>
            </a:lvl1pPr>
          </a:lstStyle>
          <a:p>
            <a:pPr lvl="0"/>
            <a:r>
              <a:rPr lang="en-US" dirty="0"/>
              <a:t>Any final Q &amp; A for Presenters / Panelists?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Any final Q &amp; A for Sponsors?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Next Meeting is:  March 20, 2020.  Watch our web site and your email for additional details for Topic and Location. </a:t>
            </a:r>
          </a:p>
          <a:p>
            <a:pPr lvl="0"/>
            <a:r>
              <a:rPr lang="en-US" dirty="0"/>
              <a:t>Please stay for additional networking, food, drinks, and social hour!</a:t>
            </a:r>
          </a:p>
          <a:p>
            <a:pPr lvl="0"/>
            <a:endParaRPr lang="en-US" dirty="0"/>
          </a:p>
          <a:p>
            <a:pPr marL="0" lvl="0" indent="0" algn="ctr">
              <a:buNone/>
            </a:pPr>
            <a:r>
              <a:rPr lang="en-US" b="1" dirty="0"/>
              <a:t>THANK YOU FOR YOUR ATTENDANCE!</a:t>
            </a:r>
          </a:p>
        </p:txBody>
      </p:sp>
      <p:pic>
        <p:nvPicPr>
          <p:cNvPr id="118" name="Content Placeholder 16" descr="Content Placeholder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5767" y="209698"/>
            <a:ext cx="2845152" cy="74922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3028101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1"/>
          <p:cNvSpPr txBox="1">
            <a:spLocks noGrp="1"/>
          </p:cNvSpPr>
          <p:nvPr>
            <p:ph type="ctrTitle"/>
          </p:nvPr>
        </p:nvSpPr>
        <p:spPr>
          <a:xfrm>
            <a:off x="1764131" y="1503218"/>
            <a:ext cx="9199434" cy="2329873"/>
          </a:xfrm>
          <a:prstGeom prst="rect">
            <a:avLst/>
          </a:prstGeom>
          <a:solidFill>
            <a:srgbClr val="E7E6E6"/>
          </a:solidFill>
        </p:spPr>
        <p:txBody>
          <a:bodyPr anchor="ctr"/>
          <a:lstStyle>
            <a:lvl1pPr>
              <a:lnSpc>
                <a:spcPct val="100000"/>
              </a:lnSpc>
              <a:spcBef>
                <a:spcPts val="4200"/>
              </a:spcBef>
              <a:defRPr sz="4900"/>
            </a:lvl1pPr>
          </a:lstStyle>
          <a:p>
            <a:r>
              <a:t>Cloud Security Alliance, MN Chapter</a:t>
            </a:r>
          </a:p>
        </p:txBody>
      </p:sp>
      <p:sp>
        <p:nvSpPr>
          <p:cNvPr id="95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1764131" y="3833090"/>
            <a:ext cx="9199434" cy="1521693"/>
          </a:xfrm>
          <a:prstGeom prst="rect">
            <a:avLst/>
          </a:prstGeom>
          <a:solidFill>
            <a:srgbClr val="E7E6E6"/>
          </a:solidFill>
        </p:spPr>
        <p:txBody>
          <a:bodyPr anchor="ctr"/>
          <a:lstStyle/>
          <a:p>
            <a:pPr defTabSz="402336">
              <a:spcBef>
                <a:spcPts val="400"/>
              </a:spcBef>
              <a:defRPr sz="1760"/>
            </a:pPr>
            <a:r>
              <a:rPr dirty="0"/>
              <a:t>How Do You Manage Compliance, Security &amp; Privacy if Your Sensitive Data is Hosted within a Cloud Infrastructure by a 3rd Party Vendor?</a:t>
            </a:r>
          </a:p>
          <a:p>
            <a:pPr defTabSz="402336">
              <a:spcBef>
                <a:spcPts val="400"/>
              </a:spcBef>
              <a:defRPr sz="1760"/>
            </a:pPr>
            <a:endParaRPr dirty="0"/>
          </a:p>
          <a:p>
            <a:pPr defTabSz="402336">
              <a:spcBef>
                <a:spcPts val="400"/>
              </a:spcBef>
              <a:defRPr sz="1760"/>
            </a:pPr>
            <a:r>
              <a:rPr lang="en-US" dirty="0"/>
              <a:t>Keynote</a:t>
            </a:r>
            <a:r>
              <a:rPr dirty="0"/>
              <a:t> Presentation</a:t>
            </a:r>
          </a:p>
          <a:p>
            <a:pPr defTabSz="402336">
              <a:spcBef>
                <a:spcPts val="400"/>
              </a:spcBef>
              <a:defRPr sz="1760"/>
            </a:pPr>
            <a:r>
              <a:rPr dirty="0"/>
              <a:t>January 24, 2020</a:t>
            </a:r>
          </a:p>
        </p:txBody>
      </p:sp>
      <p:grpSp>
        <p:nvGrpSpPr>
          <p:cNvPr id="99" name="Group 11"/>
          <p:cNvGrpSpPr/>
          <p:nvPr/>
        </p:nvGrpSpPr>
        <p:grpSpPr>
          <a:xfrm>
            <a:off x="-9237" y="1503217"/>
            <a:ext cx="1773368" cy="3851566"/>
            <a:chOff x="0" y="0"/>
            <a:chExt cx="1773366" cy="3851564"/>
          </a:xfrm>
        </p:grpSpPr>
        <p:sp>
          <p:nvSpPr>
            <p:cNvPr id="96" name="Rectangle 3"/>
            <p:cNvSpPr/>
            <p:nvPr/>
          </p:nvSpPr>
          <p:spPr>
            <a:xfrm>
              <a:off x="0" y="-1"/>
              <a:ext cx="1006763" cy="3851566"/>
            </a:xfrm>
            <a:prstGeom prst="rect">
              <a:avLst/>
            </a:prstGeom>
            <a:solidFill>
              <a:srgbClr val="0064A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7" name="Rectangle 4"/>
            <p:cNvSpPr/>
            <p:nvPr/>
          </p:nvSpPr>
          <p:spPr>
            <a:xfrm>
              <a:off x="1403919" y="-1"/>
              <a:ext cx="369448" cy="3851566"/>
            </a:xfrm>
            <a:prstGeom prst="rect">
              <a:avLst/>
            </a:prstGeom>
            <a:solidFill>
              <a:srgbClr val="3499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8" name="Rectangle 5"/>
            <p:cNvSpPr/>
            <p:nvPr/>
          </p:nvSpPr>
          <p:spPr>
            <a:xfrm>
              <a:off x="1006762" y="-1"/>
              <a:ext cx="221676" cy="3851566"/>
            </a:xfrm>
            <a:prstGeom prst="rect">
              <a:avLst/>
            </a:prstGeom>
            <a:solidFill>
              <a:srgbClr val="F68F1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100" name="Content Placeholder 16" descr="Content Placeholder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08" y="186694"/>
            <a:ext cx="3810536" cy="10034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Footer Placeholder 3"/>
          <p:cNvSpPr txBox="1"/>
          <p:nvPr/>
        </p:nvSpPr>
        <p:spPr>
          <a:xfrm>
            <a:off x="4084319" y="6543010"/>
            <a:ext cx="4023362" cy="225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100">
                <a:solidFill>
                  <a:srgbClr val="888888"/>
                </a:solidFill>
              </a:defRPr>
            </a:lvl1pPr>
          </a:lstStyle>
          <a:p>
            <a:r>
              <a:t>CONFIDENTIAL  |  ©2019 CSA MN Chapter</a:t>
            </a:r>
          </a:p>
        </p:txBody>
      </p:sp>
      <p:sp>
        <p:nvSpPr>
          <p:cNvPr id="113" name="Title 1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52442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95527">
              <a:defRPr sz="3393"/>
            </a:lvl1pPr>
          </a:lstStyle>
          <a:p>
            <a:r>
              <a:rPr lang="en-US" dirty="0"/>
              <a:t>What We’ll Cover</a:t>
            </a:r>
            <a:endParaRPr dirty="0"/>
          </a:p>
        </p:txBody>
      </p:sp>
      <p:sp>
        <p:nvSpPr>
          <p:cNvPr id="114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178855" y="6543010"/>
            <a:ext cx="174946" cy="22570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115" name="Rectangle 6"/>
          <p:cNvSpPr/>
          <p:nvPr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F68F1E"/>
          </a:solidFill>
          <a:ln w="12700">
            <a:solidFill>
              <a:srgbClr val="F68F1E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6" name="Straight Connector 18"/>
          <p:cNvSpPr/>
          <p:nvPr/>
        </p:nvSpPr>
        <p:spPr>
          <a:xfrm>
            <a:off x="889551" y="889552"/>
            <a:ext cx="5206450" cy="1"/>
          </a:xfrm>
          <a:prstGeom prst="line">
            <a:avLst/>
          </a:prstGeom>
          <a:ln w="19050">
            <a:solidFill>
              <a:schemeClr val="accent3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7" name="Content Placeholder 2"/>
          <p:cNvSpPr txBox="1"/>
          <p:nvPr/>
        </p:nvSpPr>
        <p:spPr>
          <a:xfrm>
            <a:off x="883919" y="1137724"/>
            <a:ext cx="9512810" cy="5107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400"/>
            </a:lvl1pPr>
          </a:lstStyle>
          <a:p>
            <a:pPr lvl="0"/>
            <a:r>
              <a:rPr lang="en-US" dirty="0"/>
              <a:t>The differences between privacy and security regulation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New regulations that are impacting privacy and security in the U.S.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Where these changes intersect and impact data in the cloud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How businesses should be thinking about management of third-party cloud vendors</a:t>
            </a:r>
          </a:p>
        </p:txBody>
      </p:sp>
      <p:pic>
        <p:nvPicPr>
          <p:cNvPr id="118" name="Content Placeholder 16" descr="Content Placeholder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5767" y="209698"/>
            <a:ext cx="2845152" cy="74922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2513232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Footer Placeholder 3"/>
          <p:cNvSpPr txBox="1"/>
          <p:nvPr/>
        </p:nvSpPr>
        <p:spPr>
          <a:xfrm>
            <a:off x="4084319" y="6543010"/>
            <a:ext cx="4023362" cy="225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100">
                <a:solidFill>
                  <a:srgbClr val="888888"/>
                </a:solidFill>
              </a:defRPr>
            </a:lvl1pPr>
          </a:lstStyle>
          <a:p>
            <a:r>
              <a:t>CONFIDENTIAL  |  ©2019 CSA MN Chapter</a:t>
            </a:r>
          </a:p>
        </p:txBody>
      </p:sp>
      <p:sp>
        <p:nvSpPr>
          <p:cNvPr id="113" name="Title 1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52442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95527">
              <a:defRPr sz="3393"/>
            </a:lvl1pPr>
          </a:lstStyle>
          <a:p>
            <a:r>
              <a:rPr lang="en-US" dirty="0"/>
              <a:t>Panelists</a:t>
            </a:r>
            <a:endParaRPr dirty="0"/>
          </a:p>
        </p:txBody>
      </p:sp>
      <p:sp>
        <p:nvSpPr>
          <p:cNvPr id="114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178855" y="6543010"/>
            <a:ext cx="174946" cy="22570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115" name="Rectangle 6"/>
          <p:cNvSpPr/>
          <p:nvPr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F68F1E"/>
          </a:solidFill>
          <a:ln w="12700">
            <a:solidFill>
              <a:srgbClr val="F68F1E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6" name="Straight Connector 18"/>
          <p:cNvSpPr/>
          <p:nvPr/>
        </p:nvSpPr>
        <p:spPr>
          <a:xfrm>
            <a:off x="889551" y="889552"/>
            <a:ext cx="5206450" cy="1"/>
          </a:xfrm>
          <a:prstGeom prst="line">
            <a:avLst/>
          </a:prstGeom>
          <a:ln w="19050">
            <a:solidFill>
              <a:schemeClr val="accent3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18" name="Content Placeholder 16" descr="Content Placeholder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5767" y="209698"/>
            <a:ext cx="2845152" cy="7492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CAE259-9225-4E47-A7AE-BDE289F6C1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0" r="15650"/>
          <a:stretch/>
        </p:blipFill>
        <p:spPr>
          <a:xfrm>
            <a:off x="1663976" y="1350293"/>
            <a:ext cx="1828800" cy="2285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05F781-AF77-4AAE-B748-1C82A7858A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5" t="803" r="23263" b="33046"/>
          <a:stretch/>
        </p:blipFill>
        <p:spPr>
          <a:xfrm>
            <a:off x="5181600" y="1350284"/>
            <a:ext cx="1828800" cy="2285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599A60-0359-4DB6-99BE-19737864DFF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7" r="10044"/>
          <a:stretch/>
        </p:blipFill>
        <p:spPr>
          <a:xfrm>
            <a:off x="8699224" y="1350284"/>
            <a:ext cx="18288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226653-A4E7-478C-BB33-2B59CE0F2380}"/>
              </a:ext>
            </a:extLst>
          </p:cNvPr>
          <p:cNvSpPr txBox="1"/>
          <p:nvPr/>
        </p:nvSpPr>
        <p:spPr>
          <a:xfrm>
            <a:off x="1348624" y="3854804"/>
            <a:ext cx="2459504" cy="12311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Steve Robinson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Chief Revenue Officer</a:t>
            </a:r>
            <a:endParaRPr lang="en-US" sz="1400" dirty="0"/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/>
              <a:t>Commercial &amp; Public Sector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ORock Technologies, Inc.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hlinkClick r:id="rId6"/>
              </a:rPr>
              <a:t>srobinson@orocktech.com</a:t>
            </a:r>
            <a:r>
              <a:rPr lang="en-US" sz="1400" dirty="0"/>
              <a:t> </a:t>
            </a:r>
            <a:endParaRPr kumimoji="0" lang="en-US" sz="1400" b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F38EFA-F09C-4321-BEB0-F2496184B1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388" y="5534879"/>
            <a:ext cx="1663976" cy="59465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73F2205-E89A-4212-B891-ABEB53A3A529}"/>
              </a:ext>
            </a:extLst>
          </p:cNvPr>
          <p:cNvSpPr txBox="1"/>
          <p:nvPr/>
        </p:nvSpPr>
        <p:spPr>
          <a:xfrm>
            <a:off x="4815840" y="3858767"/>
            <a:ext cx="2560320" cy="12311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Richard Borden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Chief Legal Officer &amp;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/>
              <a:t>Chief 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Privacy Officer</a:t>
            </a:r>
          </a:p>
          <a:p>
            <a:pPr algn="ctr"/>
            <a:r>
              <a:rPr lang="en-US" sz="1400" i="1" dirty="0"/>
              <a:t>ORock Technologies, Inc.</a:t>
            </a:r>
          </a:p>
          <a:p>
            <a:pPr algn="ctr"/>
            <a:r>
              <a:rPr lang="en-US" sz="1400" dirty="0">
                <a:hlinkClick r:id="rId8"/>
              </a:rPr>
              <a:t>rborden@orocktech.com</a:t>
            </a:r>
            <a:r>
              <a:rPr lang="en-US" sz="1400" dirty="0"/>
              <a:t>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6F2B231-E05A-48E3-9DE8-A599C334F6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012" y="5534881"/>
            <a:ext cx="1663976" cy="59465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35AF66C-A9D1-48EF-80F8-5435EEA45B91}"/>
              </a:ext>
            </a:extLst>
          </p:cNvPr>
          <p:cNvSpPr txBox="1"/>
          <p:nvPr/>
        </p:nvSpPr>
        <p:spPr>
          <a:xfrm>
            <a:off x="8333464" y="3858766"/>
            <a:ext cx="2560320" cy="12311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Kerry Manaster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Chief Technology Officer &amp;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Chief Privacy Officer</a:t>
            </a:r>
          </a:p>
          <a:p>
            <a:pPr algn="ctr"/>
            <a:r>
              <a:rPr lang="en-US" sz="1400" i="1" dirty="0"/>
              <a:t>Whitebox Advisors, LLC</a:t>
            </a:r>
          </a:p>
          <a:p>
            <a:pPr algn="ctr"/>
            <a:r>
              <a:rPr lang="en-US" sz="1400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kemanaster@outlook.com</a:t>
            </a:r>
            <a:endParaRPr lang="en-US" sz="1400" i="1" dirty="0"/>
          </a:p>
        </p:txBody>
      </p:sp>
      <p:pic>
        <p:nvPicPr>
          <p:cNvPr id="1026" name="Picture 2" descr="Whitebox Advisors">
            <a:extLst>
              <a:ext uri="{FF2B5EF4-FFF2-40B4-BE49-F238E27FC236}">
                <a16:creationId xmlns:a16="http://schemas.microsoft.com/office/drawing/2014/main" id="{09FA330D-60B9-4142-9FE4-813F74E8D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124" y="487970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72678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Footer Placeholder 3"/>
          <p:cNvSpPr txBox="1"/>
          <p:nvPr/>
        </p:nvSpPr>
        <p:spPr>
          <a:xfrm>
            <a:off x="4084319" y="6543010"/>
            <a:ext cx="4023362" cy="225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100">
                <a:solidFill>
                  <a:srgbClr val="888888"/>
                </a:solidFill>
              </a:defRPr>
            </a:lvl1pPr>
          </a:lstStyle>
          <a:p>
            <a:r>
              <a:t>CONFIDENTIAL  |  ©2019 CSA MN Chapter</a:t>
            </a:r>
          </a:p>
        </p:txBody>
      </p:sp>
      <p:sp>
        <p:nvSpPr>
          <p:cNvPr id="113" name="Title 1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52442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95527">
              <a:defRPr sz="3393"/>
            </a:lvl1pPr>
          </a:lstStyle>
          <a:p>
            <a:r>
              <a:rPr lang="en-US" dirty="0"/>
              <a:t>BREAK / NETWORKING TIME</a:t>
            </a:r>
            <a:endParaRPr dirty="0"/>
          </a:p>
        </p:txBody>
      </p:sp>
      <p:sp>
        <p:nvSpPr>
          <p:cNvPr id="114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178855" y="6543010"/>
            <a:ext cx="174946" cy="22570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115" name="Rectangle 6"/>
          <p:cNvSpPr/>
          <p:nvPr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F68F1E"/>
          </a:solidFill>
          <a:ln w="12700">
            <a:solidFill>
              <a:srgbClr val="F68F1E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6" name="Straight Connector 18"/>
          <p:cNvSpPr/>
          <p:nvPr/>
        </p:nvSpPr>
        <p:spPr>
          <a:xfrm>
            <a:off x="889551" y="889552"/>
            <a:ext cx="5206450" cy="1"/>
          </a:xfrm>
          <a:prstGeom prst="line">
            <a:avLst/>
          </a:prstGeom>
          <a:ln w="19050">
            <a:solidFill>
              <a:schemeClr val="accent3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7" name="Content Placeholder 2"/>
          <p:cNvSpPr txBox="1"/>
          <p:nvPr/>
        </p:nvSpPr>
        <p:spPr>
          <a:xfrm>
            <a:off x="883919" y="1137724"/>
            <a:ext cx="9512810" cy="5107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400"/>
            </a:lvl1pPr>
          </a:lstStyle>
          <a:p>
            <a:pPr marL="0" lvl="0" indent="0" algn="ctr">
              <a:buNone/>
            </a:pPr>
            <a:r>
              <a:rPr lang="en-US" sz="3200" dirty="0"/>
              <a:t>BREAK / NETWORKING TIME </a:t>
            </a:r>
          </a:p>
          <a:p>
            <a:pPr marL="0" lvl="0" indent="0" algn="ctr">
              <a:buNone/>
            </a:pPr>
            <a:r>
              <a:rPr lang="en-US" sz="3200" dirty="0"/>
              <a:t>---15 MINUTES ----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118" name="Content Placeholder 16" descr="Content Placeholder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5767" y="209698"/>
            <a:ext cx="2845152" cy="7492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B898EE4-F241-4FB5-9B6D-16111B32A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4319" y="2494885"/>
            <a:ext cx="40481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69147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itle 1"/>
          <p:cNvSpPr txBox="1">
            <a:spLocks noGrp="1"/>
          </p:cNvSpPr>
          <p:nvPr>
            <p:ph type="ctrTitle"/>
          </p:nvPr>
        </p:nvSpPr>
        <p:spPr>
          <a:xfrm>
            <a:off x="1764131" y="1503218"/>
            <a:ext cx="9199434" cy="2329873"/>
          </a:xfrm>
          <a:prstGeom prst="rect">
            <a:avLst/>
          </a:prstGeom>
          <a:solidFill>
            <a:srgbClr val="E7E6E6"/>
          </a:solidFill>
        </p:spPr>
        <p:txBody>
          <a:bodyPr anchor="ctr"/>
          <a:lstStyle>
            <a:lvl1pPr>
              <a:lnSpc>
                <a:spcPct val="100000"/>
              </a:lnSpc>
              <a:spcBef>
                <a:spcPts val="4200"/>
              </a:spcBef>
              <a:defRPr sz="4900"/>
            </a:lvl1pPr>
          </a:lstStyle>
          <a:p>
            <a:r>
              <a:rPr lang="en-US" dirty="0"/>
              <a:t> </a:t>
            </a:r>
            <a:endParaRPr dirty="0"/>
          </a:p>
        </p:txBody>
      </p:sp>
      <p:sp>
        <p:nvSpPr>
          <p:cNvPr id="104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1764131" y="3667538"/>
            <a:ext cx="9199434" cy="1687245"/>
          </a:xfrm>
          <a:prstGeom prst="rect">
            <a:avLst/>
          </a:prstGeom>
          <a:solidFill>
            <a:srgbClr val="E7E6E6"/>
          </a:solidFill>
        </p:spPr>
        <p:txBody>
          <a:bodyPr anchor="ctr">
            <a:normAutofit lnSpcReduction="10000"/>
          </a:bodyPr>
          <a:lstStyle/>
          <a:p>
            <a:r>
              <a:rPr lang="en-US" dirty="0"/>
              <a:t>Sue Yorkovich - Major Account Manager – MN  - Encryption</a:t>
            </a:r>
          </a:p>
          <a:p>
            <a:r>
              <a:rPr lang="en-US" dirty="0"/>
              <a:t>Randy Fox – Regional Sales Manager – MN Encryption</a:t>
            </a:r>
          </a:p>
          <a:p>
            <a:r>
              <a:rPr lang="en-US" dirty="0"/>
              <a:t>Jake Bartell – Regional Sales Manager – Midwest - Authentication</a:t>
            </a:r>
          </a:p>
          <a:p>
            <a:r>
              <a:rPr lang="en-US" dirty="0"/>
              <a:t>Stephen O’Connor - Sr. Systems Engineer – MN</a:t>
            </a:r>
          </a:p>
          <a:p>
            <a:endParaRPr lang="en-US" dirty="0"/>
          </a:p>
        </p:txBody>
      </p:sp>
      <p:grpSp>
        <p:nvGrpSpPr>
          <p:cNvPr id="108" name="Group 11"/>
          <p:cNvGrpSpPr/>
          <p:nvPr/>
        </p:nvGrpSpPr>
        <p:grpSpPr>
          <a:xfrm>
            <a:off x="-9237" y="1503217"/>
            <a:ext cx="1773368" cy="3851566"/>
            <a:chOff x="0" y="0"/>
            <a:chExt cx="1773366" cy="3851564"/>
          </a:xfrm>
        </p:grpSpPr>
        <p:sp>
          <p:nvSpPr>
            <p:cNvPr id="105" name="Rectangle 3"/>
            <p:cNvSpPr/>
            <p:nvPr/>
          </p:nvSpPr>
          <p:spPr>
            <a:xfrm>
              <a:off x="0" y="-1"/>
              <a:ext cx="1006763" cy="3851566"/>
            </a:xfrm>
            <a:prstGeom prst="rect">
              <a:avLst/>
            </a:prstGeom>
            <a:solidFill>
              <a:srgbClr val="0064A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6" name="Rectangle 4"/>
            <p:cNvSpPr/>
            <p:nvPr/>
          </p:nvSpPr>
          <p:spPr>
            <a:xfrm>
              <a:off x="1403919" y="-1"/>
              <a:ext cx="369448" cy="3851566"/>
            </a:xfrm>
            <a:prstGeom prst="rect">
              <a:avLst/>
            </a:prstGeom>
            <a:solidFill>
              <a:srgbClr val="3499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7" name="Rectangle 5"/>
            <p:cNvSpPr/>
            <p:nvPr/>
          </p:nvSpPr>
          <p:spPr>
            <a:xfrm>
              <a:off x="1006762" y="-1"/>
              <a:ext cx="221676" cy="3851566"/>
            </a:xfrm>
            <a:prstGeom prst="rect">
              <a:avLst/>
            </a:prstGeom>
            <a:solidFill>
              <a:srgbClr val="F68F1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109" name="Content Placeholder 16" descr="Content Placeholder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36" y="261237"/>
            <a:ext cx="3810535" cy="10034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6" name="Picture 2" descr="Image result for thale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491" y="2455742"/>
            <a:ext cx="5611572" cy="97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Footer Placeholder 3"/>
          <p:cNvSpPr txBox="1"/>
          <p:nvPr/>
        </p:nvSpPr>
        <p:spPr>
          <a:xfrm>
            <a:off x="4084319" y="6543010"/>
            <a:ext cx="4023362" cy="225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100">
                <a:solidFill>
                  <a:srgbClr val="888888"/>
                </a:solidFill>
              </a:defRPr>
            </a:lvl1pPr>
          </a:lstStyle>
          <a:p>
            <a:r>
              <a:t>CONFIDENTIAL  |  ©2019 CSA MN Chapter</a:t>
            </a:r>
          </a:p>
        </p:txBody>
      </p:sp>
      <p:sp>
        <p:nvSpPr>
          <p:cNvPr id="113" name="Title 1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524426"/>
          </a:xfrm>
          <a:prstGeom prst="rect">
            <a:avLst/>
          </a:prstGeom>
        </p:spPr>
        <p:txBody>
          <a:bodyPr>
            <a:normAutofit/>
          </a:bodyPr>
          <a:lstStyle>
            <a:lvl1pPr defTabSz="795527">
              <a:defRPr sz="3393"/>
            </a:lvl1pPr>
          </a:lstStyle>
          <a:p>
            <a:r>
              <a:rPr lang="en-US" sz="2400" dirty="0"/>
              <a:t>Unrivalled Data Protection Portfolio for Encrypting Everything</a:t>
            </a:r>
            <a:endParaRPr dirty="0"/>
          </a:p>
        </p:txBody>
      </p:sp>
      <p:sp>
        <p:nvSpPr>
          <p:cNvPr id="114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178855" y="6543010"/>
            <a:ext cx="174946" cy="22570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115" name="Rectangle 6"/>
          <p:cNvSpPr/>
          <p:nvPr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F68F1E"/>
          </a:solidFill>
          <a:ln w="12700">
            <a:solidFill>
              <a:srgbClr val="F68F1E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6" name="Straight Connector 18"/>
          <p:cNvSpPr/>
          <p:nvPr/>
        </p:nvSpPr>
        <p:spPr>
          <a:xfrm>
            <a:off x="889551" y="889552"/>
            <a:ext cx="5206450" cy="1"/>
          </a:xfrm>
          <a:prstGeom prst="line">
            <a:avLst/>
          </a:prstGeom>
          <a:ln w="19050">
            <a:solidFill>
              <a:schemeClr val="accent3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18" name="Content Placeholder 16" descr="Content Placeholder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5767" y="209698"/>
            <a:ext cx="2845152" cy="7492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9666"/>
          <a:stretch/>
        </p:blipFill>
        <p:spPr>
          <a:xfrm>
            <a:off x="889550" y="1137387"/>
            <a:ext cx="10322207" cy="524500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Footer Placeholder 3"/>
          <p:cNvSpPr txBox="1"/>
          <p:nvPr/>
        </p:nvSpPr>
        <p:spPr>
          <a:xfrm>
            <a:off x="4084319" y="6543010"/>
            <a:ext cx="4023362" cy="225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100">
                <a:solidFill>
                  <a:srgbClr val="888888"/>
                </a:solidFill>
              </a:defRPr>
            </a:lvl1pPr>
          </a:lstStyle>
          <a:p>
            <a:r>
              <a:t>CONFIDENTIAL  |  ©2019 CSA MN Chapter</a:t>
            </a:r>
          </a:p>
        </p:txBody>
      </p:sp>
      <p:sp>
        <p:nvSpPr>
          <p:cNvPr id="113" name="Title 1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524426"/>
          </a:xfrm>
          <a:prstGeom prst="rect">
            <a:avLst/>
          </a:prstGeom>
        </p:spPr>
        <p:txBody>
          <a:bodyPr>
            <a:normAutofit/>
          </a:bodyPr>
          <a:lstStyle>
            <a:lvl1pPr defTabSz="795527">
              <a:defRPr sz="3393"/>
            </a:lvl1pPr>
          </a:lstStyle>
          <a:p>
            <a:r>
              <a:rPr lang="en-US" sz="2400" dirty="0"/>
              <a:t>Data Protection Options for the Cloud</a:t>
            </a:r>
            <a:endParaRPr dirty="0"/>
          </a:p>
        </p:txBody>
      </p:sp>
      <p:sp>
        <p:nvSpPr>
          <p:cNvPr id="114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178855" y="6543010"/>
            <a:ext cx="174946" cy="22570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115" name="Rectangle 6"/>
          <p:cNvSpPr/>
          <p:nvPr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F68F1E"/>
          </a:solidFill>
          <a:ln w="12700">
            <a:solidFill>
              <a:srgbClr val="F68F1E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6" name="Straight Connector 18"/>
          <p:cNvSpPr/>
          <p:nvPr/>
        </p:nvSpPr>
        <p:spPr>
          <a:xfrm>
            <a:off x="889551" y="889552"/>
            <a:ext cx="5206450" cy="1"/>
          </a:xfrm>
          <a:prstGeom prst="line">
            <a:avLst/>
          </a:prstGeom>
          <a:ln w="19050">
            <a:solidFill>
              <a:schemeClr val="accent3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18" name="Content Placeholder 16" descr="Content Placeholder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5767" y="209698"/>
            <a:ext cx="2845152" cy="7492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624" y="1317184"/>
            <a:ext cx="8192752" cy="428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45176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2F2F2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0C430216CE2647AD5189673DF318F4" ma:contentTypeVersion="13" ma:contentTypeDescription="Create a new document." ma:contentTypeScope="" ma:versionID="2fdd678c0f949ffc8de7ae2e95ce42e6">
  <xsd:schema xmlns:xsd="http://www.w3.org/2001/XMLSchema" xmlns:xs="http://www.w3.org/2001/XMLSchema" xmlns:p="http://schemas.microsoft.com/office/2006/metadata/properties" xmlns:ns3="32bb69b3-ef0b-4d5c-b2db-740b73b1e4bd" xmlns:ns4="edbcec96-34ce-48da-ae61-562b91ffa59c" targetNamespace="http://schemas.microsoft.com/office/2006/metadata/properties" ma:root="true" ma:fieldsID="166a8a8c50feb5e3b63b0d10db78b347" ns3:_="" ns4:_="">
    <xsd:import namespace="32bb69b3-ef0b-4d5c-b2db-740b73b1e4bd"/>
    <xsd:import namespace="edbcec96-34ce-48da-ae61-562b91ffa59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bb69b3-ef0b-4d5c-b2db-740b73b1e4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bcec96-34ce-48da-ae61-562b91ffa59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56A769F-8585-46EE-BBAF-DE19720492F0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32bb69b3-ef0b-4d5c-b2db-740b73b1e4bd"/>
    <ds:schemaRef ds:uri="http://purl.org/dc/terms/"/>
    <ds:schemaRef ds:uri="http://schemas.microsoft.com/office/2006/metadata/properties"/>
    <ds:schemaRef ds:uri="http://schemas.openxmlformats.org/package/2006/metadata/core-properties"/>
    <ds:schemaRef ds:uri="edbcec96-34ce-48da-ae61-562b91ffa59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5FDEFF3-2C87-46E3-ADFC-E242A6CEA8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bb69b3-ef0b-4d5c-b2db-740b73b1e4bd"/>
    <ds:schemaRef ds:uri="edbcec96-34ce-48da-ae61-562b91ffa5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7BB923B-4E3C-492C-98BC-09BBDF066F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1010</Words>
  <Application>Microsoft Office PowerPoint</Application>
  <PresentationFormat>Widescreen</PresentationFormat>
  <Paragraphs>209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Century Gothic</vt:lpstr>
      <vt:lpstr>Courier New</vt:lpstr>
      <vt:lpstr>Helvetica</vt:lpstr>
      <vt:lpstr>Wingdings</vt:lpstr>
      <vt:lpstr>Office Theme</vt:lpstr>
      <vt:lpstr>Cloud Security Alliance, MN Chapter</vt:lpstr>
      <vt:lpstr>Minnesota Chapter – Cloud Security Alliance Friday, January 24, 2020</vt:lpstr>
      <vt:lpstr>Cloud Security Alliance, MN Chapter</vt:lpstr>
      <vt:lpstr>What We’ll Cover</vt:lpstr>
      <vt:lpstr>Panelists</vt:lpstr>
      <vt:lpstr>BREAK / NETWORKING TIME</vt:lpstr>
      <vt:lpstr> </vt:lpstr>
      <vt:lpstr>Unrivalled Data Protection Portfolio for Encrypting Everything</vt:lpstr>
      <vt:lpstr>Data Protection Options for the Cloud</vt:lpstr>
      <vt:lpstr>CipherTrust Cloud Key Manager</vt:lpstr>
      <vt:lpstr>Data Discovery and Classification</vt:lpstr>
      <vt:lpstr> </vt:lpstr>
      <vt:lpstr>.</vt:lpstr>
      <vt:lpstr>Trend Micro Cloud One™️ Security Services Platform for Cloud Builders</vt:lpstr>
      <vt:lpstr>PowerPoint Presentation</vt:lpstr>
      <vt:lpstr>Cloud One – Conformity</vt:lpstr>
      <vt:lpstr>ORock Technologies, Inc.</vt:lpstr>
      <vt:lpstr>PowerPoint Presentation</vt:lpstr>
      <vt:lpstr>PowerPoint Presentation</vt:lpstr>
      <vt:lpstr>PowerPoint Presentation</vt:lpstr>
      <vt:lpstr>Closing Comments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Security Alliance, MN Chapter</dc:title>
  <dc:creator>Allan Rubin</dc:creator>
  <cp:lastModifiedBy>Kristy Wachholz</cp:lastModifiedBy>
  <cp:revision>14</cp:revision>
  <cp:lastPrinted>2020-01-24T14:51:52Z</cp:lastPrinted>
  <dcterms:modified xsi:type="dcterms:W3CDTF">2020-06-15T19:53:40Z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0x010100B90C430216CE2647AD5189673DF318F4</vt:lpwstr>
  </property>
</Properties>
</file>